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48"/>
  </p:notesMasterIdLst>
  <p:handoutMasterIdLst>
    <p:handoutMasterId r:id="rId49"/>
  </p:handoutMasterIdLst>
  <p:sldIdLst>
    <p:sldId id="257" r:id="rId2"/>
    <p:sldId id="259" r:id="rId3"/>
    <p:sldId id="291" r:id="rId4"/>
    <p:sldId id="288" r:id="rId5"/>
    <p:sldId id="289" r:id="rId6"/>
    <p:sldId id="290" r:id="rId7"/>
    <p:sldId id="263" r:id="rId8"/>
    <p:sldId id="292" r:id="rId9"/>
    <p:sldId id="264" r:id="rId10"/>
    <p:sldId id="265" r:id="rId11"/>
    <p:sldId id="293" r:id="rId12"/>
    <p:sldId id="294" r:id="rId13"/>
    <p:sldId id="299" r:id="rId14"/>
    <p:sldId id="295" r:id="rId15"/>
    <p:sldId id="296" r:id="rId16"/>
    <p:sldId id="266" r:id="rId17"/>
    <p:sldId id="300" r:id="rId18"/>
    <p:sldId id="311" r:id="rId19"/>
    <p:sldId id="310" r:id="rId20"/>
    <p:sldId id="301" r:id="rId21"/>
    <p:sldId id="267" r:id="rId22"/>
    <p:sldId id="302" r:id="rId23"/>
    <p:sldId id="303" r:id="rId24"/>
    <p:sldId id="268" r:id="rId25"/>
    <p:sldId id="269" r:id="rId26"/>
    <p:sldId id="305" r:id="rId27"/>
    <p:sldId id="270" r:id="rId28"/>
    <p:sldId id="271" r:id="rId29"/>
    <p:sldId id="272" r:id="rId30"/>
    <p:sldId id="273" r:id="rId31"/>
    <p:sldId id="274" r:id="rId32"/>
    <p:sldId id="275" r:id="rId33"/>
    <p:sldId id="276" r:id="rId34"/>
    <p:sldId id="277" r:id="rId35"/>
    <p:sldId id="306" r:id="rId36"/>
    <p:sldId id="278" r:id="rId37"/>
    <p:sldId id="279" r:id="rId38"/>
    <p:sldId id="280" r:id="rId39"/>
    <p:sldId id="281" r:id="rId40"/>
    <p:sldId id="282" r:id="rId41"/>
    <p:sldId id="283" r:id="rId42"/>
    <p:sldId id="284" r:id="rId43"/>
    <p:sldId id="307" r:id="rId44"/>
    <p:sldId id="308" r:id="rId45"/>
    <p:sldId id="312" r:id="rId46"/>
    <p:sldId id="309" r:id="rId47"/>
  </p:sldIdLst>
  <p:sldSz cx="9144000" cy="6858000" type="screen4x3"/>
  <p:notesSz cx="92964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6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BD8FFD-3EAD-47AF-94C9-AFCB3DBE431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8531962-D25B-48AB-A8B7-72A7DF1A53E6}">
      <dgm:prSet/>
      <dgm:spPr>
        <a:noFill/>
      </dgm:spPr>
      <dgm:t>
        <a:bodyPr/>
        <a:lstStyle/>
        <a:p>
          <a:pPr algn="just" rtl="0"/>
          <a:r>
            <a:rPr kumimoji="1" lang="en-US" dirty="0" smtClean="0">
              <a:solidFill>
                <a:schemeClr val="tx1"/>
              </a:solidFill>
            </a:rPr>
            <a:t>All praise is due to Al-mighty Allah, the tireless giver, the provider for all and sundry. His bounty is infinite. His treasure is inexhaustible. The only one, unto whom none is comparable. We beseech His blessings upon the noblest creature; the most generous among the offspring of Adam, Muhammad (S.AW) whose charitable act is greater than the wind that distributes rain across the globe. May our lord’s peace, mercy and blessings be upon him, his household, companions, and those who rightly follow him till the Day of Reckoning.</a:t>
          </a:r>
          <a:endParaRPr lang="en-US" dirty="0">
            <a:solidFill>
              <a:schemeClr val="tx1"/>
            </a:solidFill>
          </a:endParaRPr>
        </a:p>
      </dgm:t>
    </dgm:pt>
    <dgm:pt modelId="{AE52A487-D24B-4C9B-9BA3-441EA65601BF}" type="parTrans" cxnId="{2B1D9CFD-7D30-4503-B58A-047D46D04505}">
      <dgm:prSet/>
      <dgm:spPr/>
      <dgm:t>
        <a:bodyPr/>
        <a:lstStyle/>
        <a:p>
          <a:endParaRPr lang="en-US"/>
        </a:p>
      </dgm:t>
    </dgm:pt>
    <dgm:pt modelId="{5B94D492-BB38-4035-8F41-C86C0CE7D971}" type="sibTrans" cxnId="{2B1D9CFD-7D30-4503-B58A-047D46D04505}">
      <dgm:prSet/>
      <dgm:spPr/>
      <dgm:t>
        <a:bodyPr/>
        <a:lstStyle/>
        <a:p>
          <a:endParaRPr lang="en-US"/>
        </a:p>
      </dgm:t>
    </dgm:pt>
    <dgm:pt modelId="{861B78C4-B09F-4350-9C3E-3F6596ACE578}" type="pres">
      <dgm:prSet presAssocID="{29BD8FFD-3EAD-47AF-94C9-AFCB3DBE4314}" presName="hierChild1" presStyleCnt="0">
        <dgm:presLayoutVars>
          <dgm:orgChart val="1"/>
          <dgm:chPref val="1"/>
          <dgm:dir/>
          <dgm:animOne val="branch"/>
          <dgm:animLvl val="lvl"/>
          <dgm:resizeHandles/>
        </dgm:presLayoutVars>
      </dgm:prSet>
      <dgm:spPr/>
      <dgm:t>
        <a:bodyPr/>
        <a:lstStyle/>
        <a:p>
          <a:endParaRPr lang="en-US"/>
        </a:p>
      </dgm:t>
    </dgm:pt>
    <dgm:pt modelId="{9C6C02F9-9A53-4659-BEED-88CAF686C2C1}" type="pres">
      <dgm:prSet presAssocID="{E8531962-D25B-48AB-A8B7-72A7DF1A53E6}" presName="hierRoot1" presStyleCnt="0">
        <dgm:presLayoutVars>
          <dgm:hierBranch val="init"/>
        </dgm:presLayoutVars>
      </dgm:prSet>
      <dgm:spPr/>
    </dgm:pt>
    <dgm:pt modelId="{4B13DC27-0126-442B-A4F1-A8C87128C294}" type="pres">
      <dgm:prSet presAssocID="{E8531962-D25B-48AB-A8B7-72A7DF1A53E6}" presName="rootComposite1" presStyleCnt="0"/>
      <dgm:spPr/>
    </dgm:pt>
    <dgm:pt modelId="{4DD78974-301F-41DA-9DB2-98D2CEDECF84}" type="pres">
      <dgm:prSet presAssocID="{E8531962-D25B-48AB-A8B7-72A7DF1A53E6}" presName="rootText1" presStyleLbl="node0" presStyleIdx="0" presStyleCnt="1" custScaleX="81336" custScaleY="101792" custLinFactNeighborX="12" custLinFactNeighborY="-8929">
        <dgm:presLayoutVars>
          <dgm:chPref val="3"/>
        </dgm:presLayoutVars>
      </dgm:prSet>
      <dgm:spPr/>
      <dgm:t>
        <a:bodyPr/>
        <a:lstStyle/>
        <a:p>
          <a:endParaRPr lang="en-US"/>
        </a:p>
      </dgm:t>
    </dgm:pt>
    <dgm:pt modelId="{E4929F38-0003-41B7-8F69-139233C333C6}" type="pres">
      <dgm:prSet presAssocID="{E8531962-D25B-48AB-A8B7-72A7DF1A53E6}" presName="rootConnector1" presStyleLbl="node1" presStyleIdx="0" presStyleCnt="0"/>
      <dgm:spPr/>
      <dgm:t>
        <a:bodyPr/>
        <a:lstStyle/>
        <a:p>
          <a:endParaRPr lang="en-US"/>
        </a:p>
      </dgm:t>
    </dgm:pt>
    <dgm:pt modelId="{006D59A5-4C02-4593-BBFD-5A35B6F0D84C}" type="pres">
      <dgm:prSet presAssocID="{E8531962-D25B-48AB-A8B7-72A7DF1A53E6}" presName="hierChild2" presStyleCnt="0"/>
      <dgm:spPr/>
    </dgm:pt>
    <dgm:pt modelId="{3428DED0-F4ED-4B0B-A005-54CE052E1CF7}" type="pres">
      <dgm:prSet presAssocID="{E8531962-D25B-48AB-A8B7-72A7DF1A53E6}" presName="hierChild3" presStyleCnt="0"/>
      <dgm:spPr/>
    </dgm:pt>
  </dgm:ptLst>
  <dgm:cxnLst>
    <dgm:cxn modelId="{2B1D9CFD-7D30-4503-B58A-047D46D04505}" srcId="{29BD8FFD-3EAD-47AF-94C9-AFCB3DBE4314}" destId="{E8531962-D25B-48AB-A8B7-72A7DF1A53E6}" srcOrd="0" destOrd="0" parTransId="{AE52A487-D24B-4C9B-9BA3-441EA65601BF}" sibTransId="{5B94D492-BB38-4035-8F41-C86C0CE7D971}"/>
    <dgm:cxn modelId="{5C5CE621-F85C-4668-BF66-169ABB1D87C1}" type="presOf" srcId="{E8531962-D25B-48AB-A8B7-72A7DF1A53E6}" destId="{E4929F38-0003-41B7-8F69-139233C333C6}" srcOrd="1" destOrd="0" presId="urn:microsoft.com/office/officeart/2005/8/layout/orgChart1"/>
    <dgm:cxn modelId="{403B9067-5CF3-461B-857F-1D3BDB46FFA5}" type="presOf" srcId="{E8531962-D25B-48AB-A8B7-72A7DF1A53E6}" destId="{4DD78974-301F-41DA-9DB2-98D2CEDECF84}" srcOrd="0" destOrd="0" presId="urn:microsoft.com/office/officeart/2005/8/layout/orgChart1"/>
    <dgm:cxn modelId="{7BCA48E1-DE14-4382-B222-2486DF2FE3E2}" type="presOf" srcId="{29BD8FFD-3EAD-47AF-94C9-AFCB3DBE4314}" destId="{861B78C4-B09F-4350-9C3E-3F6596ACE578}" srcOrd="0" destOrd="0" presId="urn:microsoft.com/office/officeart/2005/8/layout/orgChart1"/>
    <dgm:cxn modelId="{34AE69B0-BB78-4A8C-BD95-818A6FE8BBBF}" type="presParOf" srcId="{861B78C4-B09F-4350-9C3E-3F6596ACE578}" destId="{9C6C02F9-9A53-4659-BEED-88CAF686C2C1}" srcOrd="0" destOrd="0" presId="urn:microsoft.com/office/officeart/2005/8/layout/orgChart1"/>
    <dgm:cxn modelId="{FB4C7850-4C2E-43D3-BAF6-49D54AA19B1C}" type="presParOf" srcId="{9C6C02F9-9A53-4659-BEED-88CAF686C2C1}" destId="{4B13DC27-0126-442B-A4F1-A8C87128C294}" srcOrd="0" destOrd="0" presId="urn:microsoft.com/office/officeart/2005/8/layout/orgChart1"/>
    <dgm:cxn modelId="{9F1FBF13-C4F5-429B-A615-8CC41827ACA0}" type="presParOf" srcId="{4B13DC27-0126-442B-A4F1-A8C87128C294}" destId="{4DD78974-301F-41DA-9DB2-98D2CEDECF84}" srcOrd="0" destOrd="0" presId="urn:microsoft.com/office/officeart/2005/8/layout/orgChart1"/>
    <dgm:cxn modelId="{46E2E1CB-6613-41EE-BD4B-3EF055D7B2C6}" type="presParOf" srcId="{4B13DC27-0126-442B-A4F1-A8C87128C294}" destId="{E4929F38-0003-41B7-8F69-139233C333C6}" srcOrd="1" destOrd="0" presId="urn:microsoft.com/office/officeart/2005/8/layout/orgChart1"/>
    <dgm:cxn modelId="{3FE1F0B5-0F8E-4FC8-88AE-ED0A164F290E}" type="presParOf" srcId="{9C6C02F9-9A53-4659-BEED-88CAF686C2C1}" destId="{006D59A5-4C02-4593-BBFD-5A35B6F0D84C}" srcOrd="1" destOrd="0" presId="urn:microsoft.com/office/officeart/2005/8/layout/orgChart1"/>
    <dgm:cxn modelId="{34B05F2D-DEE3-4616-87DD-F47EF73DF001}" type="presParOf" srcId="{9C6C02F9-9A53-4659-BEED-88CAF686C2C1}" destId="{3428DED0-F4ED-4B0B-A005-54CE052E1CF7}"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00C3DB-98EC-490C-9A0D-7305E6CCE7B8}" type="doc">
      <dgm:prSet loTypeId="urn:microsoft.com/office/officeart/2005/8/layout/target3" loCatId="relationship" qsTypeId="urn:microsoft.com/office/officeart/2005/8/quickstyle/simple2" qsCatId="simple" csTypeId="urn:microsoft.com/office/officeart/2005/8/colors/accent1_2" csCatId="accent1"/>
      <dgm:spPr/>
      <dgm:t>
        <a:bodyPr/>
        <a:lstStyle/>
        <a:p>
          <a:endParaRPr lang="en-US"/>
        </a:p>
      </dgm:t>
    </dgm:pt>
    <dgm:pt modelId="{B0C56B8B-1BE3-4837-BA3A-6FDF1BE7A6A9}">
      <dgm:prSet custT="1"/>
      <dgm:spPr/>
      <dgm:t>
        <a:bodyPr/>
        <a:lstStyle/>
        <a:p>
          <a:pPr algn="just" rtl="0"/>
          <a:r>
            <a:rPr kumimoji="1" lang="en-US" sz="3000" dirty="0" err="1" smtClean="0"/>
            <a:t>Zakat</a:t>
          </a:r>
          <a:r>
            <a:rPr kumimoji="1" lang="en-US" sz="3000" dirty="0" smtClean="0"/>
            <a:t>, Literally, means to purify, to develop, and cause to grow; but technically, it is an act of worship according to which every well to do Muslim who posses equal to or exceeding a laid down minimum(</a:t>
          </a:r>
          <a:r>
            <a:rPr kumimoji="1" lang="en-US" sz="3000" dirty="0" err="1" smtClean="0"/>
            <a:t>Nisab</a:t>
          </a:r>
          <a:r>
            <a:rPr kumimoji="1" lang="en-US" sz="3000" dirty="0" smtClean="0"/>
            <a:t>), has to give away, at the prescribed rate, a portion of it to the deserving poor and the needy. It is usually an annual event and un-debatable third pillar of Islam.</a:t>
          </a:r>
          <a:endParaRPr kumimoji="1" lang="en-US" sz="3000" dirty="0"/>
        </a:p>
      </dgm:t>
    </dgm:pt>
    <dgm:pt modelId="{F95DAB0E-3020-43D0-A054-B47D7E3ADAE7}" type="parTrans" cxnId="{2A1EBB4F-CADF-4506-8EDE-E554417A4AD0}">
      <dgm:prSet/>
      <dgm:spPr/>
      <dgm:t>
        <a:bodyPr/>
        <a:lstStyle/>
        <a:p>
          <a:endParaRPr lang="en-US"/>
        </a:p>
      </dgm:t>
    </dgm:pt>
    <dgm:pt modelId="{B72ED462-EDD3-4160-9EBB-71596DD4F716}" type="sibTrans" cxnId="{2A1EBB4F-CADF-4506-8EDE-E554417A4AD0}">
      <dgm:prSet/>
      <dgm:spPr/>
      <dgm:t>
        <a:bodyPr/>
        <a:lstStyle/>
        <a:p>
          <a:endParaRPr lang="en-US"/>
        </a:p>
      </dgm:t>
    </dgm:pt>
    <dgm:pt modelId="{ABBB57D6-9535-49F3-8D10-25C7F695D2A5}" type="pres">
      <dgm:prSet presAssocID="{6900C3DB-98EC-490C-9A0D-7305E6CCE7B8}" presName="Name0" presStyleCnt="0">
        <dgm:presLayoutVars>
          <dgm:chMax val="7"/>
          <dgm:dir/>
          <dgm:animLvl val="lvl"/>
          <dgm:resizeHandles val="exact"/>
        </dgm:presLayoutVars>
      </dgm:prSet>
      <dgm:spPr/>
      <dgm:t>
        <a:bodyPr/>
        <a:lstStyle/>
        <a:p>
          <a:endParaRPr lang="en-US"/>
        </a:p>
      </dgm:t>
    </dgm:pt>
    <dgm:pt modelId="{BE9EB12A-01B5-412E-9710-03F99A6D88EE}" type="pres">
      <dgm:prSet presAssocID="{B0C56B8B-1BE3-4837-BA3A-6FDF1BE7A6A9}" presName="circle1" presStyleLbl="node1" presStyleIdx="0" presStyleCnt="1"/>
      <dgm:spPr/>
    </dgm:pt>
    <dgm:pt modelId="{9693B57C-8409-4F45-8F06-11C53FEA440E}" type="pres">
      <dgm:prSet presAssocID="{B0C56B8B-1BE3-4837-BA3A-6FDF1BE7A6A9}" presName="space" presStyleCnt="0"/>
      <dgm:spPr/>
    </dgm:pt>
    <dgm:pt modelId="{8694FB18-39F5-42C5-866A-A40FDAFFDDC8}" type="pres">
      <dgm:prSet presAssocID="{B0C56B8B-1BE3-4837-BA3A-6FDF1BE7A6A9}" presName="rect1" presStyleLbl="alignAcc1" presStyleIdx="0" presStyleCnt="1"/>
      <dgm:spPr/>
      <dgm:t>
        <a:bodyPr/>
        <a:lstStyle/>
        <a:p>
          <a:endParaRPr lang="en-US"/>
        </a:p>
      </dgm:t>
    </dgm:pt>
    <dgm:pt modelId="{1F1FA341-93E4-4618-ACA2-C634A3681AD2}" type="pres">
      <dgm:prSet presAssocID="{B0C56B8B-1BE3-4837-BA3A-6FDF1BE7A6A9}" presName="rect1ParTxNoCh" presStyleLbl="alignAcc1" presStyleIdx="0" presStyleCnt="1">
        <dgm:presLayoutVars>
          <dgm:chMax val="1"/>
          <dgm:bulletEnabled val="1"/>
        </dgm:presLayoutVars>
      </dgm:prSet>
      <dgm:spPr/>
      <dgm:t>
        <a:bodyPr/>
        <a:lstStyle/>
        <a:p>
          <a:endParaRPr lang="en-US"/>
        </a:p>
      </dgm:t>
    </dgm:pt>
  </dgm:ptLst>
  <dgm:cxnLst>
    <dgm:cxn modelId="{FE6F1A8C-9A80-4822-A658-B795E29AF28C}" type="presOf" srcId="{B0C56B8B-1BE3-4837-BA3A-6FDF1BE7A6A9}" destId="{8694FB18-39F5-42C5-866A-A40FDAFFDDC8}" srcOrd="0" destOrd="0" presId="urn:microsoft.com/office/officeart/2005/8/layout/target3"/>
    <dgm:cxn modelId="{85A8BC5E-41F1-4F28-A54D-C7C76A74388B}" type="presOf" srcId="{6900C3DB-98EC-490C-9A0D-7305E6CCE7B8}" destId="{ABBB57D6-9535-49F3-8D10-25C7F695D2A5}" srcOrd="0" destOrd="0" presId="urn:microsoft.com/office/officeart/2005/8/layout/target3"/>
    <dgm:cxn modelId="{EA3C239E-0B70-4974-8FD1-AA1E8A894BCA}" type="presOf" srcId="{B0C56B8B-1BE3-4837-BA3A-6FDF1BE7A6A9}" destId="{1F1FA341-93E4-4618-ACA2-C634A3681AD2}" srcOrd="1" destOrd="0" presId="urn:microsoft.com/office/officeart/2005/8/layout/target3"/>
    <dgm:cxn modelId="{2A1EBB4F-CADF-4506-8EDE-E554417A4AD0}" srcId="{6900C3DB-98EC-490C-9A0D-7305E6CCE7B8}" destId="{B0C56B8B-1BE3-4837-BA3A-6FDF1BE7A6A9}" srcOrd="0" destOrd="0" parTransId="{F95DAB0E-3020-43D0-A054-B47D7E3ADAE7}" sibTransId="{B72ED462-EDD3-4160-9EBB-71596DD4F716}"/>
    <dgm:cxn modelId="{DBCAF123-8786-488D-BDE6-F27F17F62C24}" type="presParOf" srcId="{ABBB57D6-9535-49F3-8D10-25C7F695D2A5}" destId="{BE9EB12A-01B5-412E-9710-03F99A6D88EE}" srcOrd="0" destOrd="0" presId="urn:microsoft.com/office/officeart/2005/8/layout/target3"/>
    <dgm:cxn modelId="{ED4E4769-F405-4A1E-AD46-650134F195C0}" type="presParOf" srcId="{ABBB57D6-9535-49F3-8D10-25C7F695D2A5}" destId="{9693B57C-8409-4F45-8F06-11C53FEA440E}" srcOrd="1" destOrd="0" presId="urn:microsoft.com/office/officeart/2005/8/layout/target3"/>
    <dgm:cxn modelId="{D895426B-E5D8-4ED9-83A6-7D81185A89E6}" type="presParOf" srcId="{ABBB57D6-9535-49F3-8D10-25C7F695D2A5}" destId="{8694FB18-39F5-42C5-866A-A40FDAFFDDC8}" srcOrd="2" destOrd="0" presId="urn:microsoft.com/office/officeart/2005/8/layout/target3"/>
    <dgm:cxn modelId="{381E05FE-DEAF-4DE7-AEC6-FFF6DB2B5643}" type="presParOf" srcId="{ABBB57D6-9535-49F3-8D10-25C7F695D2A5}" destId="{1F1FA341-93E4-4618-ACA2-C634A3681AD2}"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D78974-301F-41DA-9DB2-98D2CEDECF84}">
      <dsp:nvSpPr>
        <dsp:cNvPr id="0" name=""/>
        <dsp:cNvSpPr/>
      </dsp:nvSpPr>
      <dsp:spPr>
        <a:xfrm>
          <a:off x="1041" y="761992"/>
          <a:ext cx="8533903" cy="43434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just" defTabSz="1289050" rtl="0">
            <a:lnSpc>
              <a:spcPct val="90000"/>
            </a:lnSpc>
            <a:spcBef>
              <a:spcPct val="0"/>
            </a:spcBef>
            <a:spcAft>
              <a:spcPct val="35000"/>
            </a:spcAft>
          </a:pPr>
          <a:r>
            <a:rPr kumimoji="1" lang="en-US" sz="2900" kern="1200" dirty="0" smtClean="0"/>
            <a:t>All praise is due to Al-mighty Allah, the tireless giver, the provider for all and sundry. His bounty is infinite. His treasure is inexhaustible. The only one, unto whom none is comparable. We beseech His blessings upon the noblest creature; the most generous among the offspring of Adam, Muhammad (S.AW) whose charitable act is greater than the wind that distributes rain across the globe. May our lord’s peace, mercy and blessings be upon him, his household, companions, and those who rightly follow him till the Day of Reckoning.</a:t>
          </a:r>
          <a:endParaRPr lang="en-US" sz="2900" kern="1200" dirty="0"/>
        </a:p>
      </dsp:txBody>
      <dsp:txXfrm>
        <a:off x="1041" y="761992"/>
        <a:ext cx="8533903" cy="434341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9EB12A-01B5-412E-9710-03F99A6D88EE}">
      <dsp:nvSpPr>
        <dsp:cNvPr id="0" name=""/>
        <dsp:cNvSpPr/>
      </dsp:nvSpPr>
      <dsp:spPr>
        <a:xfrm>
          <a:off x="0" y="0"/>
          <a:ext cx="4343400" cy="4343400"/>
        </a:xfrm>
        <a:prstGeom prst="pie">
          <a:avLst>
            <a:gd name="adj1" fmla="val 5400000"/>
            <a:gd name="adj2" fmla="val 162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694FB18-39F5-42C5-866A-A40FDAFFDDC8}">
      <dsp:nvSpPr>
        <dsp:cNvPr id="0" name=""/>
        <dsp:cNvSpPr/>
      </dsp:nvSpPr>
      <dsp:spPr>
        <a:xfrm>
          <a:off x="2171700" y="0"/>
          <a:ext cx="6210300" cy="4343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kumimoji="1" lang="en-US" sz="2800" kern="1200" dirty="0" err="1" smtClean="0"/>
            <a:t>Zakat</a:t>
          </a:r>
          <a:r>
            <a:rPr kumimoji="1" lang="en-US" sz="2800" kern="1200" dirty="0" smtClean="0"/>
            <a:t>, Literally, means to purify, to develop, and cause to grow; but technically, it is an act of worship according to which every well to do Muslim who posses equal to or exceeding a laid down minimum(</a:t>
          </a:r>
          <a:r>
            <a:rPr kumimoji="1" lang="en-US" sz="2800" kern="1200" dirty="0" err="1" smtClean="0"/>
            <a:t>Nisab</a:t>
          </a:r>
          <a:r>
            <a:rPr kumimoji="1" lang="en-US" sz="2800" kern="1200" dirty="0" smtClean="0"/>
            <a:t>), has to give away, at the prescribed rate, a portion of it to the deserving poor and the needy. It is usually an annual event and un-debatable third pillar of Islam.</a:t>
          </a:r>
          <a:endParaRPr kumimoji="1" lang="en-US" sz="2800" kern="1200" dirty="0"/>
        </a:p>
      </dsp:txBody>
      <dsp:txXfrm>
        <a:off x="2171700" y="0"/>
        <a:ext cx="6210300" cy="43434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3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43135"/>
          </a:xfrm>
          <a:prstGeom prst="rect">
            <a:avLst/>
          </a:prstGeom>
        </p:spPr>
        <p:txBody>
          <a:bodyPr vert="horz" lIns="91440" tIns="45720" rIns="91440" bIns="45720" rtlCol="0"/>
          <a:lstStyle>
            <a:lvl1pPr algn="r">
              <a:defRPr sz="1200"/>
            </a:lvl1pPr>
          </a:lstStyle>
          <a:p>
            <a:fld id="{1AEE28E1-D224-45FD-A201-DDFF66DF0E3F}" type="datetimeFigureOut">
              <a:rPr lang="en-US" smtClean="0"/>
              <a:pPr/>
              <a:t>20-Apr-18</a:t>
            </a:fld>
            <a:endParaRPr lang="en-US"/>
          </a:p>
        </p:txBody>
      </p:sp>
      <p:sp>
        <p:nvSpPr>
          <p:cNvPr id="4" name="Footer Placeholder 3"/>
          <p:cNvSpPr>
            <a:spLocks noGrp="1"/>
          </p:cNvSpPr>
          <p:nvPr>
            <p:ph type="ftr" sz="quarter" idx="2"/>
          </p:nvPr>
        </p:nvSpPr>
        <p:spPr>
          <a:xfrm>
            <a:off x="0" y="6513694"/>
            <a:ext cx="4028440" cy="34313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513694"/>
            <a:ext cx="4028440" cy="343135"/>
          </a:xfrm>
          <a:prstGeom prst="rect">
            <a:avLst/>
          </a:prstGeom>
        </p:spPr>
        <p:txBody>
          <a:bodyPr vert="horz" lIns="91440" tIns="45720" rIns="91440" bIns="45720" rtlCol="0" anchor="b"/>
          <a:lstStyle>
            <a:lvl1pPr algn="r">
              <a:defRPr sz="1200"/>
            </a:lvl1pPr>
          </a:lstStyle>
          <a:p>
            <a:fld id="{6F0131A3-FA3A-483E-B7A0-B26929D965C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809" y="0"/>
            <a:ext cx="4028440" cy="342900"/>
          </a:xfrm>
          <a:prstGeom prst="rect">
            <a:avLst/>
          </a:prstGeom>
        </p:spPr>
        <p:txBody>
          <a:bodyPr vert="horz" lIns="91440" tIns="45720" rIns="91440" bIns="45720" rtlCol="0"/>
          <a:lstStyle>
            <a:lvl1pPr algn="r">
              <a:defRPr sz="1200"/>
            </a:lvl1pPr>
          </a:lstStyle>
          <a:p>
            <a:fld id="{9118C65A-7C7E-43C9-877A-5EF79C270E4E}" type="datetimeFigureOut">
              <a:rPr lang="en-US" smtClean="0"/>
              <a:pPr/>
              <a:t>20-Apr-18</a:t>
            </a:fld>
            <a:endParaRPr lang="en-US"/>
          </a:p>
        </p:txBody>
      </p:sp>
      <p:sp>
        <p:nvSpPr>
          <p:cNvPr id="4" name="Slide Image Placeholder 3"/>
          <p:cNvSpPr>
            <a:spLocks noGrp="1" noRot="1" noChangeAspect="1"/>
          </p:cNvSpPr>
          <p:nvPr>
            <p:ph type="sldImg" idx="2"/>
          </p:nvPr>
        </p:nvSpPr>
        <p:spPr>
          <a:xfrm>
            <a:off x="29337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9640" y="3257550"/>
            <a:ext cx="743712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402844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513910"/>
            <a:ext cx="4028440" cy="342900"/>
          </a:xfrm>
          <a:prstGeom prst="rect">
            <a:avLst/>
          </a:prstGeom>
        </p:spPr>
        <p:txBody>
          <a:bodyPr vert="horz" lIns="91440" tIns="45720" rIns="91440" bIns="45720" rtlCol="0" anchor="b"/>
          <a:lstStyle>
            <a:lvl1pPr algn="r">
              <a:defRPr sz="1200"/>
            </a:lvl1pPr>
          </a:lstStyle>
          <a:p>
            <a:fld id="{E24801C6-00D2-4457-A759-00B400A1E57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D718C7-EC5F-42E5-A983-8E1102E061F4}"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276D8B-5103-4FEE-A5DE-AC68A6B0F6F5}" type="slidenum">
              <a:rPr lang="en-US" smtClean="0"/>
              <a:pPr/>
              <a:t>27</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75815E-5668-482C-A183-0EC795D7198D}" type="slidenum">
              <a:rPr lang="en-US" smtClean="0"/>
              <a:pPr/>
              <a:t>28</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0F7155-3B6A-4676-9F01-BBCED41B74F5}" type="slidenum">
              <a:rPr lang="en-US" smtClean="0"/>
              <a:pPr/>
              <a:t>29</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B00B9E-B391-422A-ABB9-BA11B0DC0CA9}" type="slidenum">
              <a:rPr lang="en-US" smtClean="0"/>
              <a:pPr/>
              <a:t>30</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9560E5-FDF5-4398-BC37-DD2E080DD928}" type="slidenum">
              <a:rPr lang="en-US" smtClean="0"/>
              <a:pPr/>
              <a:t>31</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CC97B1-D043-4BAB-84D3-DF461478B107}" type="slidenum">
              <a:rPr lang="en-US" smtClean="0"/>
              <a:pPr/>
              <a:t>32</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44C1AC-B91C-4F0A-8CDC-70C692C76BA4}" type="slidenum">
              <a:rPr lang="en-US" smtClean="0"/>
              <a:pPr/>
              <a:t>33</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4D8893-CBAE-43AB-BFA3-BD715247E160}" type="slidenum">
              <a:rPr lang="en-US" smtClean="0"/>
              <a:pPr/>
              <a:t>34</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E05C2C-0FEF-450B-94C2-A3D76460C07B}" type="slidenum">
              <a:rPr lang="en-US" smtClean="0"/>
              <a:pPr/>
              <a:t>38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D9AE78-7481-402B-93B6-C7721A429189}" type="slidenum">
              <a:rPr lang="en-US" smtClean="0"/>
              <a:pPr/>
              <a:t>39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1F2C01-350D-4E0D-B83D-BE2E7E52DFAE}"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83148B-E277-498A-8A84-6344667B58D9}" type="slidenum">
              <a:rPr lang="en-US" smtClean="0"/>
              <a:pPr/>
              <a:t>40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B88F47-32F0-4743-9A30-016D975DDB01}" type="slidenum">
              <a:rPr lang="en-US" smtClean="0"/>
              <a:pPr/>
              <a:t>42</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3CFA41-6EE9-4EE1-BFFA-83CD5291594B}" type="slidenum">
              <a:rPr lang="en-US" smtClean="0"/>
              <a:pPr/>
              <a:t>43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CC4CE3-D63D-4733-A4AD-F6A308F52D4A}" type="slidenum">
              <a:rPr lang="en-US" smtClean="0"/>
              <a:pPr/>
              <a:t>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48C44D-E00B-4111-858F-AB86E8EF3520}" type="slidenum">
              <a:rPr lang="en-US" smtClean="0"/>
              <a:pPr/>
              <a:t>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C7B8-BC66-4E22-BFD3-3FC9B3E1A3B3}" type="slidenum">
              <a:rPr lang="en-US" smtClean="0"/>
              <a:pPr/>
              <a:t>10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3C9FF5-7691-4D6B-924F-93D6FFD5435C}" type="slidenum">
              <a:rPr lang="en-US" smtClean="0"/>
              <a:pPr/>
              <a:t>16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7F93F5-7003-4C67-B53E-312E66162294}" type="slidenum">
              <a:rPr lang="en-US" smtClean="0"/>
              <a:pPr/>
              <a:t>21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8AA418-15D0-42D4-ABFA-DB1F615D1CE0}" type="slidenum">
              <a:rPr lang="en-US" smtClean="0"/>
              <a:pPr/>
              <a:t>24</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3749A-537B-41DA-97FA-2CFCA761D302}" type="slidenum">
              <a:rPr lang="en-US" smtClean="0"/>
              <a:pPr/>
              <a:t>25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427CF5-B227-4B2A-AF1F-447CB188280D}" type="datetime1">
              <a:rPr lang="en-US" smtClean="0"/>
              <a:pPr/>
              <a:t>20-Apr-18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2BD9E-7BCD-491C-A268-5C404FDEBC42}"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217D6-1AC6-43A3-A27A-3EF95F6EBB62}" type="datetime1">
              <a:rPr lang="en-US" smtClean="0"/>
              <a:pPr/>
              <a:t>20-Apr-18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2BD9E-7BCD-491C-A268-5C404FDEBC42}"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460B87-E66D-4CFA-BEDB-06390A03A68C}" type="datetime1">
              <a:rPr lang="en-US" smtClean="0"/>
              <a:pPr/>
              <a:t>20-Apr-18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2BD9E-7BCD-491C-A268-5C404FDEBC42}"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D706DA-11D8-489B-B833-1E75A113B110}" type="datetime1">
              <a:rPr lang="en-US" smtClean="0"/>
              <a:pPr/>
              <a:t>20-Apr-18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2BD9E-7BCD-491C-A268-5C404FDEBC42}"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81FAF6-CFE8-4EF7-A77A-2B78735122AC}" type="datetime1">
              <a:rPr lang="en-US" smtClean="0"/>
              <a:pPr/>
              <a:t>20-Apr-18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2BD9E-7BCD-491C-A268-5C404FDEBC42}"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7AEDAC-E9D1-45A9-871D-953AEE3B2480}" type="datetime1">
              <a:rPr lang="en-US" smtClean="0"/>
              <a:pPr/>
              <a:t>20-Apr-18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2BD9E-7BCD-491C-A268-5C404FDEBC42}"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3B002C-FCAD-43D2-AA90-2A881DD963CE}" type="datetime1">
              <a:rPr lang="en-US" smtClean="0"/>
              <a:pPr/>
              <a:t>20-Apr-18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22BD9E-7BCD-491C-A268-5C404FDEBC42}"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DAE868-DFBB-4D36-823A-524FBCCF7DFB}" type="datetime1">
              <a:rPr lang="en-US" smtClean="0"/>
              <a:pPr/>
              <a:t>20-Apr-18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22BD9E-7BCD-491C-A268-5C404FDEBC42}"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957443-2729-4246-A412-3A42C06087DF}" type="datetime1">
              <a:rPr lang="en-US" smtClean="0"/>
              <a:pPr/>
              <a:t>20-Apr-18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22BD9E-7BCD-491C-A268-5C404FDEBC42}"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B416F3-1A33-4A7B-8389-35F561757EA9}" type="datetime1">
              <a:rPr lang="en-US" smtClean="0"/>
              <a:pPr/>
              <a:t>20-Apr-18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2BD9E-7BCD-491C-A268-5C404FDEBC42}"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769A32-D1C1-4F51-B209-8EF702DDC87F}" type="datetime1">
              <a:rPr lang="en-US" smtClean="0"/>
              <a:pPr/>
              <a:t>20-Apr-18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2BD9E-7BCD-491C-A268-5C404FDEBC42}"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1A842D-085D-4524-B1F6-CA36B8890374}" type="datetime1">
              <a:rPr lang="en-US" smtClean="0"/>
              <a:pPr/>
              <a:t>20-Apr-18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2BD9E-7BCD-491C-A268-5C404FDEBC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ransition>
    <p:dissolve/>
  </p:transition>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zakatandsadaqat.org.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info@zakatandsadaqat.org.n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304800" y="2667000"/>
            <a:ext cx="8763000" cy="3581400"/>
          </a:xfrm>
          <a:ln>
            <a:solidFill>
              <a:srgbClr val="FF0000"/>
            </a:solidFill>
          </a:ln>
        </p:spPr>
        <p:txBody>
          <a:bodyPr>
            <a:normAutofit fontScale="90000"/>
          </a:bodyPr>
          <a:lstStyle/>
          <a:p>
            <a:pPr algn="l" eaLnBrk="1" hangingPunct="1">
              <a:defRPr/>
            </a:pPr>
            <a:r>
              <a:rPr lang="en-US" sz="1100" dirty="0" smtClean="0"/>
              <a:t/>
            </a:r>
            <a:br>
              <a:rPr lang="en-US" sz="1100" dirty="0" smtClean="0"/>
            </a:br>
            <a:r>
              <a:rPr lang="en-US" sz="1100" dirty="0" smtClean="0"/>
              <a:t/>
            </a:r>
            <a:br>
              <a:rPr lang="en-US" sz="1100" dirty="0" smtClean="0"/>
            </a:br>
            <a:r>
              <a:rPr lang="en-US" sz="1100" dirty="0" smtClean="0"/>
              <a:t/>
            </a:r>
            <a:br>
              <a:rPr lang="en-US" sz="1100" dirty="0" smtClean="0"/>
            </a:br>
            <a:r>
              <a:rPr lang="en-US" sz="3600" b="1" dirty="0" smtClean="0"/>
              <a:t>By: USTADH TIRIMIDHI MOHAMMAD JAMIU</a:t>
            </a:r>
            <a:br>
              <a:rPr lang="en-US" sz="3600" b="1" dirty="0" smtClean="0"/>
            </a:br>
            <a:r>
              <a:rPr lang="en-US" sz="3600" b="1" dirty="0" smtClean="0"/>
              <a:t>ZAKAT AND SADAQAT FOUNDATION</a:t>
            </a:r>
            <a:br>
              <a:rPr lang="en-US" sz="3600" b="1" dirty="0" smtClean="0"/>
            </a:br>
            <a:r>
              <a:rPr lang="en-US" sz="4000" b="1" dirty="0" smtClean="0"/>
              <a:t>Suit 10, </a:t>
            </a:r>
            <a:r>
              <a:rPr lang="en-US" sz="4000" b="1" dirty="0" err="1" smtClean="0"/>
              <a:t>Tafawa</a:t>
            </a:r>
            <a:r>
              <a:rPr lang="en-US" sz="4000" b="1" dirty="0" smtClean="0"/>
              <a:t> </a:t>
            </a:r>
            <a:r>
              <a:rPr lang="en-US" sz="4000" b="1" dirty="0" err="1" smtClean="0"/>
              <a:t>Balewa</a:t>
            </a:r>
            <a:r>
              <a:rPr lang="en-US" b="1" dirty="0" smtClean="0"/>
              <a:t> </a:t>
            </a:r>
            <a:r>
              <a:rPr lang="en-US" sz="4000" b="1" dirty="0" smtClean="0"/>
              <a:t>Square, Lagos.</a:t>
            </a:r>
            <a:br>
              <a:rPr lang="en-US" sz="4000" b="1" dirty="0" smtClean="0"/>
            </a:br>
            <a:r>
              <a:rPr lang="en-US" sz="4000" b="1" u="sng" dirty="0" smtClean="0"/>
              <a:t>www</a:t>
            </a:r>
            <a:r>
              <a:rPr lang="en-US" sz="3100" b="1" dirty="0" smtClean="0">
                <a:hlinkClick r:id="rId3"/>
              </a:rPr>
              <a:t>.zakatandsadaqat.org.ng</a:t>
            </a:r>
            <a:r>
              <a:rPr lang="en-US" sz="3100" b="1" dirty="0" smtClean="0"/>
              <a:t/>
            </a:r>
            <a:br>
              <a:rPr lang="en-US" sz="3100" b="1" dirty="0" smtClean="0"/>
            </a:br>
            <a:r>
              <a:rPr lang="en-US" sz="3100" b="1" dirty="0" smtClean="0"/>
              <a:t>E-mail: </a:t>
            </a:r>
            <a:r>
              <a:rPr lang="en-US" sz="3100" b="1" dirty="0" smtClean="0">
                <a:hlinkClick r:id="rId4"/>
              </a:rPr>
              <a:t>info@zakatandsadaqat.org.ng</a:t>
            </a:r>
            <a:r>
              <a:rPr lang="en-US" sz="3100" b="1" dirty="0" smtClean="0"/>
              <a:t> </a:t>
            </a:r>
            <a:r>
              <a:rPr lang="en-US" sz="2200" b="1" dirty="0" smtClean="0"/>
              <a:t/>
            </a:r>
            <a:br>
              <a:rPr lang="en-US" sz="2200" b="1" dirty="0" smtClean="0"/>
            </a:br>
            <a:r>
              <a:rPr lang="en-US" sz="3600" dirty="0" smtClean="0"/>
              <a:t>Telephone </a:t>
            </a:r>
            <a:r>
              <a:rPr lang="en-US" sz="3100" dirty="0" smtClean="0"/>
              <a:t>234- 081 1819 3599</a:t>
            </a:r>
            <a:r>
              <a:rPr lang="en-US" sz="3100" dirty="0" smtClean="0"/>
              <a:t/>
            </a:r>
            <a:br>
              <a:rPr lang="en-US" sz="3100" dirty="0" smtClean="0"/>
            </a:br>
            <a:r>
              <a:rPr lang="en-US" sz="3100" dirty="0" smtClean="0"/>
              <a:t>		0803 538 2911, 0805 580 4899</a:t>
            </a:r>
            <a:r>
              <a:rPr lang="en-US" sz="3600" dirty="0" smtClean="0"/>
              <a:t/>
            </a:r>
            <a:br>
              <a:rPr lang="en-US" sz="3600" dirty="0" smtClean="0"/>
            </a:br>
            <a:endParaRPr lang="en-US" sz="4000" dirty="0" smtClean="0"/>
          </a:p>
        </p:txBody>
      </p:sp>
      <p:sp>
        <p:nvSpPr>
          <p:cNvPr id="5" name="TextBox 4"/>
          <p:cNvSpPr txBox="1"/>
          <p:nvPr/>
        </p:nvSpPr>
        <p:spPr>
          <a:xfrm>
            <a:off x="1143000" y="838200"/>
            <a:ext cx="6934200" cy="1938992"/>
          </a:xfrm>
          <a:prstGeom prst="rect">
            <a:avLst/>
          </a:prstGeom>
          <a:noFill/>
        </p:spPr>
        <p:txBody>
          <a:bodyPr wrap="square" rtlCol="0">
            <a:spAutoFit/>
          </a:bodyPr>
          <a:lstStyle/>
          <a:p>
            <a:pPr algn="ctr"/>
            <a:r>
              <a:rPr lang="en-US" sz="6000" b="1" dirty="0" smtClean="0"/>
              <a:t>ZAKAT CALCULATION WORKSHOP</a:t>
            </a:r>
            <a:endParaRPr lang="en-US" sz="6000" b="1" dirty="0"/>
          </a:p>
        </p:txBody>
      </p:sp>
      <p:sp>
        <p:nvSpPr>
          <p:cNvPr id="4" name="Date Placeholder 3"/>
          <p:cNvSpPr>
            <a:spLocks noGrp="1"/>
          </p:cNvSpPr>
          <p:nvPr>
            <p:ph type="dt" sz="half" idx="10"/>
          </p:nvPr>
        </p:nvSpPr>
        <p:spPr/>
        <p:txBody>
          <a:bodyPr/>
          <a:lstStyle/>
          <a:p>
            <a:fld id="{3D6E33FD-8619-4219-AFDB-7CF8C2FA6478}" type="datetime1">
              <a:rPr lang="en-US" smtClean="0"/>
              <a:pPr/>
              <a:t>20-Apr-18</a:t>
            </a:fld>
            <a:endParaRPr lang="en-US"/>
          </a:p>
        </p:txBody>
      </p:sp>
      <p:sp>
        <p:nvSpPr>
          <p:cNvPr id="6" name="Slide Number Placeholder 5"/>
          <p:cNvSpPr>
            <a:spLocks noGrp="1"/>
          </p:cNvSpPr>
          <p:nvPr>
            <p:ph type="sldNum" sz="quarter" idx="12"/>
          </p:nvPr>
        </p:nvSpPr>
        <p:spPr/>
        <p:txBody>
          <a:bodyPr/>
          <a:lstStyle/>
          <a:p>
            <a:fld id="{BB22BD9E-7BCD-491C-A268-5C404FDEBC42}" type="slidenum">
              <a:rPr lang="en-US" smtClean="0"/>
              <a:pPr/>
              <a:t>1</a:t>
            </a:fld>
            <a:endParaRPr lang="en-US"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120650"/>
            <a:ext cx="8072438" cy="184150"/>
          </a:xfrm>
        </p:spPr>
        <p:txBody>
          <a:bodyPr>
            <a:normAutofit fontScale="90000"/>
          </a:bodyPr>
          <a:lstStyle/>
          <a:p>
            <a:pPr eaLnBrk="1" hangingPunct="1">
              <a:defRPr/>
            </a:pPr>
            <a:r>
              <a:rPr lang="en-US" sz="4000" smtClean="0"/>
              <a:t>Rates of Zakat</a:t>
            </a:r>
          </a:p>
        </p:txBody>
      </p:sp>
      <p:graphicFrame>
        <p:nvGraphicFramePr>
          <p:cNvPr id="26774" name="Group 150"/>
          <p:cNvGraphicFramePr>
            <a:graphicFrameLocks noGrp="1"/>
          </p:cNvGraphicFramePr>
          <p:nvPr/>
        </p:nvGraphicFramePr>
        <p:xfrm>
          <a:off x="152400" y="457200"/>
          <a:ext cx="8915400" cy="6065792"/>
        </p:xfrm>
        <a:graphic>
          <a:graphicData uri="http://schemas.openxmlformats.org/drawingml/2006/table">
            <a:tbl>
              <a:tblPr/>
              <a:tblGrid>
                <a:gridCol w="3048000"/>
                <a:gridCol w="2475407"/>
                <a:gridCol w="3391993"/>
              </a:tblGrid>
              <a:tr h="8382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cs typeface="Arial" charset="0"/>
                        </a:rPr>
                        <a:t>Wealth or asset on which </a:t>
                      </a:r>
                      <a:r>
                        <a:rPr kumimoji="0" lang="en-US" sz="1600" b="1" i="0" u="none" strike="noStrike" cap="none" normalizeH="0" baseline="0" dirty="0" err="1" smtClean="0">
                          <a:ln>
                            <a:noFill/>
                          </a:ln>
                          <a:solidFill>
                            <a:schemeClr val="tx1"/>
                          </a:solidFill>
                          <a:effectLst/>
                          <a:latin typeface="Comic Sans MS" pitchFamily="66" charset="0"/>
                          <a:cs typeface="Arial" charset="0"/>
                        </a:rPr>
                        <a:t>zakat</a:t>
                      </a:r>
                      <a:r>
                        <a:rPr kumimoji="0" lang="en-US" sz="1600" b="1" i="0" u="none" strike="noStrike" cap="none" normalizeH="0" baseline="0" dirty="0" smtClean="0">
                          <a:ln>
                            <a:noFill/>
                          </a:ln>
                          <a:solidFill>
                            <a:schemeClr val="tx1"/>
                          </a:solidFill>
                          <a:effectLst/>
                          <a:latin typeface="Comic Sans MS" pitchFamily="66" charset="0"/>
                          <a:cs typeface="Arial" charset="0"/>
                        </a:rPr>
                        <a:t> is payable or on which </a:t>
                      </a:r>
                      <a:r>
                        <a:rPr kumimoji="0" lang="en-US" sz="1600" b="1" i="0" u="none" strike="noStrike" cap="none" normalizeH="0" baseline="0" dirty="0" err="1" smtClean="0">
                          <a:ln>
                            <a:noFill/>
                          </a:ln>
                          <a:solidFill>
                            <a:schemeClr val="tx1"/>
                          </a:solidFill>
                          <a:effectLst/>
                          <a:latin typeface="Comic Sans MS" pitchFamily="66" charset="0"/>
                          <a:cs typeface="Arial" charset="0"/>
                        </a:rPr>
                        <a:t>zakat</a:t>
                      </a:r>
                      <a:r>
                        <a:rPr kumimoji="0" lang="en-US" sz="1600" b="1" i="0" u="none" strike="noStrike" cap="none" normalizeH="0" baseline="0" dirty="0" smtClean="0">
                          <a:ln>
                            <a:noFill/>
                          </a:ln>
                          <a:solidFill>
                            <a:schemeClr val="tx1"/>
                          </a:solidFill>
                          <a:effectLst/>
                          <a:latin typeface="Comic Sans MS" pitchFamily="66" charset="0"/>
                          <a:cs typeface="Arial" charset="0"/>
                        </a:rPr>
                        <a:t> will be determined</a:t>
                      </a:r>
                      <a:endParaRPr kumimoji="0" lang="en-US"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cs typeface="Arial" charset="0"/>
                        </a:rPr>
                        <a:t>Minimum Possession</a:t>
                      </a:r>
                      <a:endParaRPr kumimoji="0" lang="en-US" sz="20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cs typeface="Arial" charset="0"/>
                        </a:rPr>
                        <a:t>Rate of </a:t>
                      </a:r>
                      <a:r>
                        <a:rPr kumimoji="0" lang="en-US" sz="2000" b="1" i="0" u="none" strike="noStrike" cap="none" normalizeH="0" baseline="0" dirty="0" err="1" smtClean="0">
                          <a:ln>
                            <a:noFill/>
                          </a:ln>
                          <a:solidFill>
                            <a:schemeClr val="tx1"/>
                          </a:solidFill>
                          <a:effectLst/>
                          <a:latin typeface="Comic Sans MS" pitchFamily="66" charset="0"/>
                          <a:cs typeface="Arial" charset="0"/>
                        </a:rPr>
                        <a:t>Zakat</a:t>
                      </a:r>
                      <a:endParaRPr kumimoji="0" lang="en-US" sz="20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071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cs typeface="Arial" charset="0"/>
                        </a:rPr>
                        <a:t>Gold, Silver or ornaments</a:t>
                      </a:r>
                      <a:endParaRPr kumimoji="0" lang="en-US" sz="20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cs typeface="Arial" charset="0"/>
                        </a:rPr>
                        <a:t>85 grams of gold or 595 grams of silver</a:t>
                      </a:r>
                      <a:endParaRPr kumimoji="0" lang="en-US" sz="20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Arial" charset="0"/>
                        </a:rPr>
                        <a:t>2.5% of the Value</a:t>
                      </a:r>
                      <a:endParaRPr kumimoji="0" lang="en-US" sz="2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8244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cs typeface="Arial" charset="0"/>
                        </a:rPr>
                        <a:t>Cash in hand, Stocks, bonds, trading goods or any other liquid asset</a:t>
                      </a:r>
                      <a:endParaRPr kumimoji="0" lang="en-US" sz="20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cs typeface="Arial" charset="0"/>
                        </a:rPr>
                        <a:t>Amount equivalent to 595 grams of silver</a:t>
                      </a:r>
                      <a:endParaRPr kumimoji="0" lang="en-US" sz="20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cs typeface="Arial" charset="0"/>
                        </a:rPr>
                        <a:t>2.5% of the amount</a:t>
                      </a:r>
                      <a:endParaRPr kumimoji="0" lang="en-US" sz="20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8244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Arial" charset="0"/>
                        </a:rPr>
                        <a:t>Agricultural Produce</a:t>
                      </a:r>
                      <a:endParaRPr kumimoji="0" lang="en-US" sz="2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cs typeface="Arial" charset="0"/>
                        </a:rPr>
                        <a:t>5 </a:t>
                      </a:r>
                      <a:r>
                        <a:rPr kumimoji="0" lang="en-US" sz="2000" b="0" i="0" u="none" strike="noStrike" cap="none" normalizeH="0" baseline="0" dirty="0" err="1" smtClean="0">
                          <a:ln>
                            <a:noFill/>
                          </a:ln>
                          <a:solidFill>
                            <a:schemeClr val="tx1"/>
                          </a:solidFill>
                          <a:effectLst/>
                          <a:latin typeface="Comic Sans MS" pitchFamily="66" charset="0"/>
                          <a:cs typeface="Arial" charset="0"/>
                        </a:rPr>
                        <a:t>Wasaqs</a:t>
                      </a:r>
                      <a:r>
                        <a:rPr kumimoji="0" lang="en-US" sz="2000" b="0" i="0" u="none" strike="noStrike" cap="none" normalizeH="0" baseline="0" dirty="0" smtClean="0">
                          <a:ln>
                            <a:noFill/>
                          </a:ln>
                          <a:solidFill>
                            <a:schemeClr val="tx1"/>
                          </a:solidFill>
                          <a:effectLst/>
                          <a:latin typeface="Comic Sans MS" pitchFamily="66" charset="0"/>
                          <a:cs typeface="Arial" charset="0"/>
                        </a:rPr>
                        <a:t>. (1,200mudds of grains) 653kg per harvest</a:t>
                      </a:r>
                      <a:endParaRPr kumimoji="0" lang="en-US" sz="20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cs typeface="Arial" charset="0"/>
                        </a:rPr>
                        <a:t>5% of the produce of irrigated land, 10% in the farm of non-irrigated land</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7.5% partially irrigated land</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2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Arial" charset="0"/>
                        </a:rPr>
                        <a:t>Product of mines</a:t>
                      </a:r>
                      <a:endParaRPr kumimoji="0" lang="en-US" sz="2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Arial" charset="0"/>
                        </a:rPr>
                        <a:t>any amount</a:t>
                      </a:r>
                      <a:endParaRPr kumimoji="0" lang="en-US" sz="2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cs typeface="Arial" charset="0"/>
                        </a:rPr>
                        <a:t>20% of the value</a:t>
                      </a:r>
                      <a:endParaRPr kumimoji="0" lang="en-US" sz="20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2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Arial" charset="0"/>
                        </a:rPr>
                        <a:t>Camels</a:t>
                      </a:r>
                      <a:endParaRPr kumimoji="0" lang="en-US" sz="2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Arial" charset="0"/>
                        </a:rPr>
                        <a:t>5 camels</a:t>
                      </a:r>
                      <a:endParaRPr kumimoji="0" lang="en-US" sz="2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cs typeface="Arial" charset="0"/>
                        </a:rPr>
                        <a:t>1 sheep or goat</a:t>
                      </a:r>
                      <a:endParaRPr kumimoji="0" lang="en-US" sz="20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898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Cow</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30 cows/40 cows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yr 0ld cow/A 2 yr old cow</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2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Goats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40 goats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1 goat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Date Placeholder 3"/>
          <p:cNvSpPr>
            <a:spLocks noGrp="1"/>
          </p:cNvSpPr>
          <p:nvPr>
            <p:ph type="dt" sz="half" idx="10"/>
          </p:nvPr>
        </p:nvSpPr>
        <p:spPr/>
        <p:txBody>
          <a:bodyPr/>
          <a:lstStyle/>
          <a:p>
            <a:fld id="{007FFB91-BD0F-4E08-B6E4-4D34464A8809}" type="datetime1">
              <a:rPr lang="en-US" smtClean="0"/>
              <a:pPr/>
              <a:t>20-Apr-18</a:t>
            </a:fld>
            <a:endParaRPr lang="en-US"/>
          </a:p>
        </p:txBody>
      </p:sp>
      <p:sp>
        <p:nvSpPr>
          <p:cNvPr id="5" name="Slide Number Placeholder 4"/>
          <p:cNvSpPr>
            <a:spLocks noGrp="1"/>
          </p:cNvSpPr>
          <p:nvPr>
            <p:ph type="sldNum" sz="quarter" idx="12"/>
          </p:nvPr>
        </p:nvSpPr>
        <p:spPr/>
        <p:txBody>
          <a:bodyPr/>
          <a:lstStyle/>
          <a:p>
            <a:fld id="{BB22BD9E-7BCD-491C-A268-5C404FDEBC42}" type="slidenum">
              <a:rPr lang="en-US" smtClean="0"/>
              <a:pPr/>
              <a:t>10</a:t>
            </a:fld>
            <a:endParaRPr lang="en-US"/>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3600" b="1" dirty="0" smtClean="0"/>
              <a:t>UNDERSTANDING NISAB CALCULATION</a:t>
            </a:r>
            <a:endParaRPr lang="en-US" sz="3600" b="1" dirty="0"/>
          </a:p>
        </p:txBody>
      </p:sp>
      <p:sp>
        <p:nvSpPr>
          <p:cNvPr id="3" name="Content Placeholder 2"/>
          <p:cNvSpPr>
            <a:spLocks noGrp="1"/>
          </p:cNvSpPr>
          <p:nvPr>
            <p:ph idx="1"/>
          </p:nvPr>
        </p:nvSpPr>
        <p:spPr>
          <a:xfrm>
            <a:off x="457200" y="914400"/>
            <a:ext cx="8229600" cy="5211763"/>
          </a:xfrm>
        </p:spPr>
        <p:txBody>
          <a:bodyPr>
            <a:normAutofit fontScale="85000" lnSpcReduction="20000"/>
          </a:bodyPr>
          <a:lstStyle/>
          <a:p>
            <a:pPr lvl="0">
              <a:buNone/>
            </a:pPr>
            <a:r>
              <a:rPr lang="en-US" dirty="0" smtClean="0"/>
              <a:t>1.</a:t>
            </a:r>
            <a:r>
              <a:rPr lang="en-US" b="1" dirty="0" smtClean="0"/>
              <a:t>	NISAB ON GOLD</a:t>
            </a:r>
          </a:p>
          <a:p>
            <a:pPr lvl="0">
              <a:buNone/>
            </a:pPr>
            <a:r>
              <a:rPr lang="en-US" dirty="0" smtClean="0"/>
              <a:t>	- 20 Dinar or 85g of Gold</a:t>
            </a:r>
          </a:p>
          <a:p>
            <a:pPr>
              <a:buNone/>
            </a:pPr>
            <a:r>
              <a:rPr lang="en-US" dirty="0" smtClean="0"/>
              <a:t>	- 200 Dirham or 595g of Silver</a:t>
            </a:r>
          </a:p>
          <a:p>
            <a:pPr>
              <a:buNone/>
            </a:pPr>
            <a:r>
              <a:rPr lang="en-US" dirty="0" smtClean="0"/>
              <a:t>	</a:t>
            </a:r>
          </a:p>
          <a:p>
            <a:pPr>
              <a:buNone/>
            </a:pPr>
            <a:r>
              <a:rPr lang="en-US" dirty="0" smtClean="0"/>
              <a:t>2.	</a:t>
            </a:r>
            <a:r>
              <a:rPr lang="en-US" b="1" dirty="0" smtClean="0"/>
              <a:t>NISAB ON LIVE STOCK</a:t>
            </a:r>
          </a:p>
          <a:p>
            <a:pPr lvl="0">
              <a:buNone/>
            </a:pPr>
            <a:r>
              <a:rPr lang="en-US" dirty="0" smtClean="0"/>
              <a:t>	5 camels</a:t>
            </a:r>
          </a:p>
          <a:p>
            <a:pPr>
              <a:buNone/>
            </a:pPr>
            <a:r>
              <a:rPr lang="en-US" dirty="0" smtClean="0"/>
              <a:t>	30 cows</a:t>
            </a:r>
          </a:p>
          <a:p>
            <a:pPr>
              <a:buNone/>
            </a:pPr>
            <a:r>
              <a:rPr lang="en-US" dirty="0" smtClean="0"/>
              <a:t>	40 sheep</a:t>
            </a:r>
          </a:p>
          <a:p>
            <a:pPr>
              <a:buNone/>
            </a:pPr>
            <a:r>
              <a:rPr lang="en-US" dirty="0" smtClean="0"/>
              <a:t>3.	</a:t>
            </a:r>
            <a:r>
              <a:rPr lang="en-US" b="1" dirty="0" smtClean="0"/>
              <a:t>NISAB ON GRAINS (CROPS)</a:t>
            </a:r>
          </a:p>
          <a:p>
            <a:pPr>
              <a:buNone/>
            </a:pPr>
            <a:r>
              <a:rPr lang="en-US" dirty="0" smtClean="0"/>
              <a:t>	5 </a:t>
            </a:r>
            <a:r>
              <a:rPr lang="en-US" dirty="0" err="1" smtClean="0"/>
              <a:t>Wasaqs</a:t>
            </a:r>
            <a:r>
              <a:rPr lang="en-US" dirty="0" smtClean="0"/>
              <a:t> of grains (A </a:t>
            </a:r>
            <a:r>
              <a:rPr lang="en-US" dirty="0" err="1" smtClean="0"/>
              <a:t>wasaq</a:t>
            </a:r>
            <a:r>
              <a:rPr lang="en-US" dirty="0" smtClean="0"/>
              <a:t> is 60 </a:t>
            </a:r>
            <a:r>
              <a:rPr lang="en-US" dirty="0" err="1" smtClean="0"/>
              <a:t>sau</a:t>
            </a:r>
            <a:r>
              <a:rPr lang="en-US" dirty="0" smtClean="0"/>
              <a:t>, a </a:t>
            </a:r>
            <a:r>
              <a:rPr lang="en-US" dirty="0" err="1" smtClean="0"/>
              <a:t>sau</a:t>
            </a:r>
            <a:r>
              <a:rPr lang="en-US" dirty="0" smtClean="0"/>
              <a:t> is 4 </a:t>
            </a:r>
            <a:r>
              <a:rPr lang="en-US" dirty="0" err="1" smtClean="0"/>
              <a:t>muds</a:t>
            </a:r>
            <a:r>
              <a:rPr lang="en-US" dirty="0" smtClean="0"/>
              <a:t>.  Grains </a:t>
            </a:r>
            <a:r>
              <a:rPr lang="en-US" dirty="0" err="1" smtClean="0"/>
              <a:t>nisab</a:t>
            </a:r>
            <a:r>
              <a:rPr lang="en-US" dirty="0" smtClean="0"/>
              <a:t> is 5 x 60 x 4= 1,200 </a:t>
            </a:r>
            <a:r>
              <a:rPr lang="en-US" dirty="0" err="1" smtClean="0"/>
              <a:t>mudds</a:t>
            </a:r>
            <a:r>
              <a:rPr lang="en-US" dirty="0" smtClean="0"/>
              <a:t> or its equivalent in grains if weighed on a scale (653kg) </a:t>
            </a:r>
            <a:r>
              <a:rPr lang="en-US" dirty="0" err="1" smtClean="0"/>
              <a:t>i.e</a:t>
            </a:r>
            <a:r>
              <a:rPr lang="en-US" dirty="0" smtClean="0"/>
              <a:t>  about 13bags of 50kg</a:t>
            </a:r>
            <a:endParaRPr lang="en-US" dirty="0"/>
          </a:p>
        </p:txBody>
      </p:sp>
      <p:sp>
        <p:nvSpPr>
          <p:cNvPr id="4" name="Date Placeholder 3"/>
          <p:cNvSpPr>
            <a:spLocks noGrp="1"/>
          </p:cNvSpPr>
          <p:nvPr>
            <p:ph type="dt" sz="half" idx="10"/>
          </p:nvPr>
        </p:nvSpPr>
        <p:spPr/>
        <p:txBody>
          <a:bodyPr/>
          <a:lstStyle/>
          <a:p>
            <a:fld id="{728D576F-132A-442E-A078-07046FAE271F}" type="datetime1">
              <a:rPr lang="en-US" smtClean="0"/>
              <a:pPr/>
              <a:t>20-Apr-18</a:t>
            </a:fld>
            <a:endParaRPr lang="en-US"/>
          </a:p>
        </p:txBody>
      </p:sp>
      <p:sp>
        <p:nvSpPr>
          <p:cNvPr id="5" name="Slide Number Placeholder 4"/>
          <p:cNvSpPr>
            <a:spLocks noGrp="1"/>
          </p:cNvSpPr>
          <p:nvPr>
            <p:ph type="sldNum" sz="quarter" idx="12"/>
          </p:nvPr>
        </p:nvSpPr>
        <p:spPr/>
        <p:txBody>
          <a:bodyPr/>
          <a:lstStyle/>
          <a:p>
            <a:fld id="{BB22BD9E-7BCD-491C-A268-5C404FDEBC42}" type="slidenum">
              <a:rPr lang="en-US" smtClean="0"/>
              <a:pPr/>
              <a:t>11</a:t>
            </a:fld>
            <a:endParaRPr lang="en-US"/>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685800"/>
          </a:xfrm>
        </p:spPr>
        <p:txBody>
          <a:bodyPr>
            <a:normAutofit/>
          </a:bodyPr>
          <a:lstStyle/>
          <a:p>
            <a:r>
              <a:rPr lang="en-US" sz="3200" b="1" dirty="0" smtClean="0"/>
              <a:t>NISAB CALCULATION FOR GOLD</a:t>
            </a:r>
            <a:endParaRPr lang="en-US" sz="3200" b="1" dirty="0"/>
          </a:p>
        </p:txBody>
      </p:sp>
      <p:sp>
        <p:nvSpPr>
          <p:cNvPr id="3" name="Content Placeholder 2"/>
          <p:cNvSpPr>
            <a:spLocks noGrp="1"/>
          </p:cNvSpPr>
          <p:nvPr>
            <p:ph idx="1"/>
          </p:nvPr>
        </p:nvSpPr>
        <p:spPr>
          <a:xfrm>
            <a:off x="457200" y="1143000"/>
            <a:ext cx="8229600" cy="4983163"/>
          </a:xfrm>
        </p:spPr>
        <p:txBody>
          <a:bodyPr>
            <a:normAutofit fontScale="92500" lnSpcReduction="10000"/>
          </a:bodyPr>
          <a:lstStyle/>
          <a:p>
            <a:r>
              <a:rPr lang="en-US" dirty="0" smtClean="0"/>
              <a:t>This is most technical area, because of the effort and technicality involved in knowing the value of gold/silver and its conversion to local currency.</a:t>
            </a:r>
          </a:p>
          <a:p>
            <a:r>
              <a:rPr lang="en-US" dirty="0" smtClean="0"/>
              <a:t>For example this year (1439AH)</a:t>
            </a:r>
          </a:p>
          <a:p>
            <a:r>
              <a:rPr lang="en-US" dirty="0" smtClean="0"/>
              <a:t>9 Karats =  </a:t>
            </a:r>
          </a:p>
          <a:p>
            <a:r>
              <a:rPr lang="en-US" dirty="0" smtClean="0"/>
              <a:t>10 Karats =</a:t>
            </a:r>
          </a:p>
          <a:p>
            <a:r>
              <a:rPr lang="en-US" dirty="0" smtClean="0"/>
              <a:t>18 karats = </a:t>
            </a:r>
            <a:r>
              <a:rPr lang="en-US" strike="dblStrike" dirty="0" smtClean="0"/>
              <a:t>N</a:t>
            </a:r>
            <a:r>
              <a:rPr lang="en-US" dirty="0" smtClean="0"/>
              <a:t>11, 483 X 85 = </a:t>
            </a:r>
            <a:r>
              <a:rPr lang="en-US" strike="dblStrike" dirty="0" smtClean="0"/>
              <a:t>N</a:t>
            </a:r>
            <a:r>
              <a:rPr lang="en-US" dirty="0" smtClean="0"/>
              <a:t>976,055</a:t>
            </a:r>
          </a:p>
          <a:p>
            <a:r>
              <a:rPr lang="en-US" dirty="0" smtClean="0"/>
              <a:t>21 Karats =				</a:t>
            </a:r>
          </a:p>
          <a:p>
            <a:r>
              <a:rPr lang="en-US" dirty="0" smtClean="0"/>
              <a:t>22 Karats = </a:t>
            </a:r>
            <a:r>
              <a:rPr lang="en-US" strike="dblStrike" dirty="0" smtClean="0"/>
              <a:t>N</a:t>
            </a:r>
            <a:r>
              <a:rPr lang="en-US" dirty="0" smtClean="0"/>
              <a:t>13, 918 x 85 = </a:t>
            </a:r>
            <a:r>
              <a:rPr lang="en-US" strike="dblStrike" dirty="0" smtClean="0"/>
              <a:t>N</a:t>
            </a:r>
            <a:r>
              <a:rPr lang="en-US" dirty="0" smtClean="0"/>
              <a:t>1,183,030</a:t>
            </a:r>
          </a:p>
          <a:p>
            <a:r>
              <a:rPr lang="en-US" dirty="0" smtClean="0"/>
              <a:t>24 Karats = </a:t>
            </a:r>
            <a:r>
              <a:rPr lang="en-US" strike="dblStrike" dirty="0" smtClean="0"/>
              <a:t>N</a:t>
            </a:r>
            <a:r>
              <a:rPr lang="en-US" dirty="0" smtClean="0"/>
              <a:t>15,309 x 85  = </a:t>
            </a:r>
            <a:r>
              <a:rPr lang="en-US" strike="dblStrike" dirty="0" smtClean="0"/>
              <a:t>N</a:t>
            </a:r>
            <a:r>
              <a:rPr lang="en-US" dirty="0" smtClean="0"/>
              <a:t>1,301,265 </a:t>
            </a:r>
            <a:endParaRPr lang="en-US" dirty="0"/>
          </a:p>
        </p:txBody>
      </p:sp>
      <p:sp>
        <p:nvSpPr>
          <p:cNvPr id="4" name="Date Placeholder 3"/>
          <p:cNvSpPr>
            <a:spLocks noGrp="1"/>
          </p:cNvSpPr>
          <p:nvPr>
            <p:ph type="dt" sz="half" idx="10"/>
          </p:nvPr>
        </p:nvSpPr>
        <p:spPr/>
        <p:txBody>
          <a:bodyPr/>
          <a:lstStyle/>
          <a:p>
            <a:fld id="{0EE5371B-D8C5-42B2-AAD1-BA49E5764638}" type="datetime1">
              <a:rPr lang="en-US" smtClean="0"/>
              <a:pPr/>
              <a:t>20-Apr-18</a:t>
            </a:fld>
            <a:endParaRPr lang="en-US"/>
          </a:p>
        </p:txBody>
      </p:sp>
      <p:sp>
        <p:nvSpPr>
          <p:cNvPr id="5" name="Slide Number Placeholder 4"/>
          <p:cNvSpPr>
            <a:spLocks noGrp="1"/>
          </p:cNvSpPr>
          <p:nvPr>
            <p:ph type="sldNum" sz="quarter" idx="12"/>
          </p:nvPr>
        </p:nvSpPr>
        <p:spPr/>
        <p:txBody>
          <a:bodyPr/>
          <a:lstStyle/>
          <a:p>
            <a:fld id="{BB22BD9E-7BCD-491C-A268-5C404FDEBC42}" type="slidenum">
              <a:rPr lang="en-US" smtClean="0"/>
              <a:pPr/>
              <a:t>12</a:t>
            </a:fld>
            <a:endParaRPr lang="en-US"/>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04800"/>
            <a:ext cx="7239000" cy="609600"/>
          </a:xfrm>
        </p:spPr>
        <p:txBody>
          <a:bodyPr>
            <a:normAutofit fontScale="90000"/>
          </a:bodyPr>
          <a:lstStyle/>
          <a:p>
            <a:r>
              <a:rPr lang="en-US" sz="3600" b="1" dirty="0" smtClean="0"/>
              <a:t>NISAB CALCULATION FOR SILVER</a:t>
            </a:r>
            <a:endParaRPr lang="en-US" sz="3600" b="1" dirty="0"/>
          </a:p>
        </p:txBody>
      </p:sp>
      <p:sp>
        <p:nvSpPr>
          <p:cNvPr id="3" name="Subtitle 2"/>
          <p:cNvSpPr>
            <a:spLocks noGrp="1"/>
          </p:cNvSpPr>
          <p:nvPr>
            <p:ph type="subTitle" idx="1"/>
          </p:nvPr>
        </p:nvSpPr>
        <p:spPr>
          <a:xfrm>
            <a:off x="762000" y="990600"/>
            <a:ext cx="8001000" cy="5181600"/>
          </a:xfrm>
        </p:spPr>
        <p:txBody>
          <a:bodyPr>
            <a:normAutofit fontScale="62500" lnSpcReduction="20000"/>
          </a:bodyPr>
          <a:lstStyle/>
          <a:p>
            <a:pPr algn="l">
              <a:buFont typeface="Arial" pitchFamily="34" charset="0"/>
              <a:buChar char="•"/>
            </a:pPr>
            <a:r>
              <a:rPr lang="en-US" sz="4600" dirty="0" smtClean="0">
                <a:solidFill>
                  <a:schemeClr val="tx1"/>
                </a:solidFill>
              </a:rPr>
              <a:t> 595g  of Silver = 308.37usd x </a:t>
            </a:r>
            <a:r>
              <a:rPr lang="en-US" sz="4600" strike="dblStrike" dirty="0" smtClean="0">
                <a:solidFill>
                  <a:schemeClr val="tx1"/>
                </a:solidFill>
              </a:rPr>
              <a:t>N</a:t>
            </a:r>
            <a:r>
              <a:rPr lang="en-US" sz="4600" dirty="0" smtClean="0">
                <a:solidFill>
                  <a:schemeClr val="tx1"/>
                </a:solidFill>
              </a:rPr>
              <a:t>362 = </a:t>
            </a:r>
            <a:r>
              <a:rPr lang="en-US" sz="4600" strike="dblStrike" dirty="0" smtClean="0">
                <a:solidFill>
                  <a:schemeClr val="tx1"/>
                </a:solidFill>
              </a:rPr>
              <a:t>N</a:t>
            </a:r>
            <a:r>
              <a:rPr lang="en-US" sz="4600" dirty="0" smtClean="0">
                <a:solidFill>
                  <a:schemeClr val="tx1"/>
                </a:solidFill>
              </a:rPr>
              <a:t>111,629.94</a:t>
            </a:r>
          </a:p>
          <a:p>
            <a:pPr algn="l"/>
            <a:r>
              <a:rPr lang="en-US" sz="4600" dirty="0" smtClean="0">
                <a:solidFill>
                  <a:schemeClr val="tx1"/>
                </a:solidFill>
              </a:rPr>
              <a:t>       (</a:t>
            </a:r>
            <a:r>
              <a:rPr lang="en-US" sz="4600" strike="dblStrike" dirty="0" smtClean="0">
                <a:solidFill>
                  <a:schemeClr val="tx1"/>
                </a:solidFill>
              </a:rPr>
              <a:t>N</a:t>
            </a:r>
            <a:r>
              <a:rPr lang="en-US" sz="4600" dirty="0" smtClean="0">
                <a:solidFill>
                  <a:schemeClr val="tx1"/>
                </a:solidFill>
              </a:rPr>
              <a:t>111,630) approximately.</a:t>
            </a:r>
          </a:p>
          <a:p>
            <a:pPr algn="l"/>
            <a:endParaRPr lang="en-US" sz="1400" dirty="0" smtClean="0">
              <a:solidFill>
                <a:schemeClr val="tx1"/>
              </a:solidFill>
            </a:endParaRPr>
          </a:p>
          <a:p>
            <a:pPr algn="l"/>
            <a:r>
              <a:rPr lang="en-US" sz="4600" strike="dblStrike" dirty="0" smtClean="0">
                <a:solidFill>
                  <a:schemeClr val="tx1"/>
                </a:solidFill>
              </a:rPr>
              <a:t>N</a:t>
            </a:r>
            <a:r>
              <a:rPr lang="en-US" sz="4600" dirty="0" smtClean="0">
                <a:solidFill>
                  <a:schemeClr val="tx1"/>
                </a:solidFill>
              </a:rPr>
              <a:t>111,630 ÷ 40 = 2,790.75k</a:t>
            </a:r>
          </a:p>
          <a:p>
            <a:pPr algn="l"/>
            <a:endParaRPr lang="en-US" sz="1600" dirty="0">
              <a:solidFill>
                <a:schemeClr val="tx1"/>
              </a:solidFill>
            </a:endParaRPr>
          </a:p>
          <a:p>
            <a:pPr algn="l">
              <a:buFont typeface="Arial" pitchFamily="34" charset="0"/>
              <a:buChar char="•"/>
            </a:pPr>
            <a:r>
              <a:rPr lang="en-US" sz="4600" dirty="0" smtClean="0">
                <a:solidFill>
                  <a:schemeClr val="tx1"/>
                </a:solidFill>
              </a:rPr>
              <a:t> (NGN Exchange rate  is </a:t>
            </a:r>
            <a:r>
              <a:rPr lang="en-US" sz="4600" strike="dblStrike" dirty="0" smtClean="0">
                <a:solidFill>
                  <a:schemeClr val="tx1"/>
                </a:solidFill>
              </a:rPr>
              <a:t>N</a:t>
            </a:r>
            <a:r>
              <a:rPr lang="en-US" sz="4600" dirty="0" smtClean="0">
                <a:solidFill>
                  <a:schemeClr val="tx1"/>
                </a:solidFill>
              </a:rPr>
              <a:t>362)</a:t>
            </a:r>
          </a:p>
          <a:p>
            <a:pPr algn="l"/>
            <a:r>
              <a:rPr lang="en-US" sz="4600" strike="dblStrike" dirty="0" smtClean="0">
                <a:solidFill>
                  <a:schemeClr val="tx1"/>
                </a:solidFill>
              </a:rPr>
              <a:t>N</a:t>
            </a:r>
            <a:r>
              <a:rPr lang="en-US" sz="4600" dirty="0" smtClean="0">
                <a:solidFill>
                  <a:schemeClr val="tx1"/>
                </a:solidFill>
              </a:rPr>
              <a:t>200,000 ÷ 40 = </a:t>
            </a:r>
            <a:r>
              <a:rPr lang="en-US" sz="4600" strike="dblStrike" dirty="0" smtClean="0">
                <a:solidFill>
                  <a:schemeClr val="tx1"/>
                </a:solidFill>
              </a:rPr>
              <a:t>N</a:t>
            </a:r>
            <a:r>
              <a:rPr lang="en-US" sz="4600" dirty="0" smtClean="0">
                <a:solidFill>
                  <a:schemeClr val="tx1"/>
                </a:solidFill>
              </a:rPr>
              <a:t>5,000</a:t>
            </a:r>
          </a:p>
          <a:p>
            <a:pPr algn="l"/>
            <a:r>
              <a:rPr lang="en-US" sz="4600" strike="dblStrike" dirty="0" smtClean="0">
                <a:solidFill>
                  <a:schemeClr val="tx1"/>
                </a:solidFill>
              </a:rPr>
              <a:t>N</a:t>
            </a:r>
            <a:r>
              <a:rPr lang="en-US" sz="4600" dirty="0" smtClean="0">
                <a:solidFill>
                  <a:schemeClr val="tx1"/>
                </a:solidFill>
              </a:rPr>
              <a:t>300,000÷ 40 = </a:t>
            </a:r>
            <a:r>
              <a:rPr lang="en-US" sz="4600" strike="dblStrike" dirty="0" smtClean="0">
                <a:solidFill>
                  <a:schemeClr val="tx1"/>
                </a:solidFill>
              </a:rPr>
              <a:t>N</a:t>
            </a:r>
            <a:r>
              <a:rPr lang="en-US" sz="4600" dirty="0" smtClean="0">
                <a:solidFill>
                  <a:schemeClr val="tx1"/>
                </a:solidFill>
              </a:rPr>
              <a:t>7,500</a:t>
            </a:r>
          </a:p>
          <a:p>
            <a:pPr algn="l"/>
            <a:r>
              <a:rPr lang="en-US" sz="4600" strike="dblStrike" dirty="0" smtClean="0">
                <a:solidFill>
                  <a:schemeClr val="tx1"/>
                </a:solidFill>
              </a:rPr>
              <a:t>N</a:t>
            </a:r>
            <a:r>
              <a:rPr lang="en-US" sz="4600" dirty="0" smtClean="0">
                <a:solidFill>
                  <a:schemeClr val="tx1"/>
                </a:solidFill>
              </a:rPr>
              <a:t>400,000÷ 40 = </a:t>
            </a:r>
            <a:r>
              <a:rPr lang="en-US" sz="4600" strike="dblStrike" dirty="0" smtClean="0">
                <a:solidFill>
                  <a:schemeClr val="tx1"/>
                </a:solidFill>
              </a:rPr>
              <a:t>N</a:t>
            </a:r>
            <a:r>
              <a:rPr lang="en-US" sz="4600" dirty="0" smtClean="0">
                <a:solidFill>
                  <a:schemeClr val="tx1"/>
                </a:solidFill>
              </a:rPr>
              <a:t>10,000</a:t>
            </a:r>
          </a:p>
          <a:p>
            <a:pPr algn="l"/>
            <a:r>
              <a:rPr lang="en-US" sz="4600" strike="dblStrike" dirty="0" smtClean="0">
                <a:solidFill>
                  <a:schemeClr val="tx1"/>
                </a:solidFill>
              </a:rPr>
              <a:t>N</a:t>
            </a:r>
            <a:r>
              <a:rPr lang="en-US" sz="4600" dirty="0" smtClean="0">
                <a:solidFill>
                  <a:schemeClr val="tx1"/>
                </a:solidFill>
              </a:rPr>
              <a:t>500,000 ÷40 = </a:t>
            </a:r>
            <a:r>
              <a:rPr lang="en-US" sz="4600" strike="dblStrike" dirty="0" smtClean="0">
                <a:solidFill>
                  <a:schemeClr val="tx1"/>
                </a:solidFill>
              </a:rPr>
              <a:t>N</a:t>
            </a:r>
            <a:r>
              <a:rPr lang="en-US" sz="4600" dirty="0" smtClean="0">
                <a:solidFill>
                  <a:schemeClr val="tx1"/>
                </a:solidFill>
              </a:rPr>
              <a:t>12,500</a:t>
            </a:r>
          </a:p>
          <a:p>
            <a:pPr algn="l"/>
            <a:r>
              <a:rPr lang="en-US" sz="4600" strike="dblStrike" dirty="0" smtClean="0">
                <a:solidFill>
                  <a:schemeClr val="tx1"/>
                </a:solidFill>
              </a:rPr>
              <a:t>N</a:t>
            </a:r>
            <a:r>
              <a:rPr lang="en-US" sz="4600" dirty="0" smtClean="0">
                <a:solidFill>
                  <a:schemeClr val="tx1"/>
                </a:solidFill>
              </a:rPr>
              <a:t>1,000,000 ÷ 40 = </a:t>
            </a:r>
            <a:r>
              <a:rPr lang="en-US" sz="4600" strike="dblStrike" dirty="0" smtClean="0">
                <a:solidFill>
                  <a:schemeClr val="tx1"/>
                </a:solidFill>
              </a:rPr>
              <a:t>N</a:t>
            </a:r>
            <a:r>
              <a:rPr lang="en-US" sz="4600" dirty="0" smtClean="0">
                <a:solidFill>
                  <a:schemeClr val="tx1"/>
                </a:solidFill>
              </a:rPr>
              <a:t>25,000</a:t>
            </a:r>
          </a:p>
          <a:p>
            <a:pPr algn="l"/>
            <a:r>
              <a:rPr lang="en-US" sz="4600" dirty="0" smtClean="0">
                <a:solidFill>
                  <a:schemeClr val="tx1"/>
                </a:solidFill>
              </a:rPr>
              <a:t>And so on</a:t>
            </a:r>
            <a:endParaRPr lang="en-US" sz="4600" dirty="0">
              <a:solidFill>
                <a:schemeClr val="tx1"/>
              </a:solidFill>
            </a:endParaRPr>
          </a:p>
          <a:p>
            <a:pPr algn="l"/>
            <a:r>
              <a:rPr lang="en-US" sz="4600" dirty="0" smtClean="0">
                <a:solidFill>
                  <a:schemeClr val="tx1"/>
                </a:solidFill>
              </a:rPr>
              <a:t> </a:t>
            </a:r>
            <a:endParaRPr lang="en-US" dirty="0">
              <a:solidFill>
                <a:schemeClr val="tx1"/>
              </a:solidFill>
            </a:endParaRPr>
          </a:p>
        </p:txBody>
      </p:sp>
      <p:sp>
        <p:nvSpPr>
          <p:cNvPr id="4" name="Date Placeholder 3"/>
          <p:cNvSpPr>
            <a:spLocks noGrp="1"/>
          </p:cNvSpPr>
          <p:nvPr>
            <p:ph type="dt" sz="half" idx="10"/>
          </p:nvPr>
        </p:nvSpPr>
        <p:spPr/>
        <p:txBody>
          <a:bodyPr/>
          <a:lstStyle/>
          <a:p>
            <a:fld id="{93362761-A306-4FFE-BD4F-BBEFB2CC6B26}" type="datetime1">
              <a:rPr lang="en-US" smtClean="0"/>
              <a:pPr/>
              <a:t>20-Apr-18</a:t>
            </a:fld>
            <a:endParaRPr lang="en-US"/>
          </a:p>
        </p:txBody>
      </p:sp>
      <p:sp>
        <p:nvSpPr>
          <p:cNvPr id="5" name="Slide Number Placeholder 4"/>
          <p:cNvSpPr>
            <a:spLocks noGrp="1"/>
          </p:cNvSpPr>
          <p:nvPr>
            <p:ph type="sldNum" sz="quarter" idx="12"/>
          </p:nvPr>
        </p:nvSpPr>
        <p:spPr/>
        <p:txBody>
          <a:bodyPr/>
          <a:lstStyle/>
          <a:p>
            <a:fld id="{BB22BD9E-7BCD-491C-A268-5C404FDEBC42}" type="slidenum">
              <a:rPr lang="en-US" smtClean="0"/>
              <a:pPr/>
              <a:t>13</a:t>
            </a:fld>
            <a:endParaRPr lang="en-US"/>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CALCULATION CONTD (GOLD)</a:t>
            </a:r>
            <a:endParaRPr lang="en-US" b="1" dirty="0"/>
          </a:p>
        </p:txBody>
      </p:sp>
      <p:sp>
        <p:nvSpPr>
          <p:cNvPr id="3" name="Content Placeholder 2"/>
          <p:cNvSpPr>
            <a:spLocks noGrp="1"/>
          </p:cNvSpPr>
          <p:nvPr>
            <p:ph idx="1"/>
          </p:nvPr>
        </p:nvSpPr>
        <p:spPr>
          <a:xfrm>
            <a:off x="457200" y="990600"/>
            <a:ext cx="8229600" cy="5410200"/>
          </a:xfrm>
        </p:spPr>
        <p:txBody>
          <a:bodyPr>
            <a:noAutofit/>
          </a:bodyPr>
          <a:lstStyle/>
          <a:p>
            <a:r>
              <a:rPr lang="en-US" sz="2400" dirty="0" smtClean="0"/>
              <a:t>Our </a:t>
            </a:r>
            <a:r>
              <a:rPr lang="en-US" sz="2400" dirty="0" err="1" smtClean="0"/>
              <a:t>Nisab</a:t>
            </a:r>
            <a:r>
              <a:rPr lang="en-US" sz="2400" dirty="0" smtClean="0"/>
              <a:t> this year is = </a:t>
            </a:r>
            <a:r>
              <a:rPr lang="en-US" sz="2400" strike="dblStrike" dirty="0" smtClean="0"/>
              <a:t>N</a:t>
            </a:r>
            <a:r>
              <a:rPr lang="en-US" sz="2400" dirty="0" smtClean="0"/>
              <a:t>1,183,030 </a:t>
            </a:r>
          </a:p>
          <a:p>
            <a:endParaRPr lang="en-US" sz="300" dirty="0" smtClean="0"/>
          </a:p>
          <a:p>
            <a:pPr>
              <a:buNone/>
            </a:pPr>
            <a:r>
              <a:rPr lang="en-US" sz="2400" dirty="0" smtClean="0"/>
              <a:t>	Minimum Zakat = </a:t>
            </a:r>
            <a:r>
              <a:rPr lang="en-US" sz="2400" strike="dblStrike" dirty="0" smtClean="0"/>
              <a:t>N</a:t>
            </a:r>
            <a:r>
              <a:rPr lang="en-US" sz="2400" u="sng" dirty="0" smtClean="0"/>
              <a:t>1,183,030  </a:t>
            </a:r>
            <a:r>
              <a:rPr lang="en-US" sz="2400" dirty="0" smtClean="0"/>
              <a:t>= </a:t>
            </a:r>
            <a:r>
              <a:rPr lang="en-US" sz="2400" u="dbl" strike="dblStrike" dirty="0" smtClean="0"/>
              <a:t>N</a:t>
            </a:r>
            <a:r>
              <a:rPr lang="en-US" sz="2400" u="dbl" dirty="0" smtClean="0"/>
              <a:t>29,575.75</a:t>
            </a:r>
          </a:p>
          <a:p>
            <a:pPr>
              <a:buNone/>
            </a:pPr>
            <a:r>
              <a:rPr lang="en-US" sz="2400" dirty="0" smtClean="0"/>
              <a:t>  			                     40</a:t>
            </a:r>
            <a:r>
              <a:rPr lang="en-US" sz="1400" dirty="0" smtClean="0"/>
              <a:t>  </a:t>
            </a:r>
          </a:p>
          <a:p>
            <a:pPr>
              <a:buNone/>
            </a:pPr>
            <a:r>
              <a:rPr lang="en-US" sz="2400" dirty="0" smtClean="0"/>
              <a:t>	Minimum amount of dowry (</a:t>
            </a:r>
            <a:r>
              <a:rPr lang="en-US" sz="2000" b="1" dirty="0" smtClean="0"/>
              <a:t>1/4</a:t>
            </a:r>
            <a:r>
              <a:rPr lang="en-US" sz="2400" dirty="0" smtClean="0"/>
              <a:t> of Dinar) </a:t>
            </a:r>
          </a:p>
          <a:p>
            <a:pPr>
              <a:buNone/>
            </a:pPr>
            <a:r>
              <a:rPr lang="en-US" sz="2400" dirty="0" smtClean="0"/>
              <a:t>			          </a:t>
            </a:r>
            <a:r>
              <a:rPr lang="en-US" sz="2400" u="sng" strike="dblStrike" dirty="0" smtClean="0"/>
              <a:t>N</a:t>
            </a:r>
            <a:r>
              <a:rPr lang="en-US" sz="2400" u="sng" dirty="0" smtClean="0"/>
              <a:t>1,183,030 </a:t>
            </a:r>
            <a:r>
              <a:rPr lang="en-US" sz="2400" dirty="0" smtClean="0"/>
              <a:t> = </a:t>
            </a:r>
            <a:r>
              <a:rPr lang="en-US" sz="2400" strike="dblStrike" dirty="0" smtClean="0"/>
              <a:t>N</a:t>
            </a:r>
            <a:r>
              <a:rPr lang="en-US" sz="2400" dirty="0" smtClean="0"/>
              <a:t>59,151.5 = 1 Dinar </a:t>
            </a:r>
          </a:p>
          <a:p>
            <a:pPr>
              <a:buNone/>
            </a:pPr>
            <a:r>
              <a:rPr lang="en-US" sz="2400" dirty="0" smtClean="0"/>
              <a:t>		    	                   20	                  </a:t>
            </a:r>
          </a:p>
          <a:p>
            <a:r>
              <a:rPr lang="en-US" sz="2400" dirty="0" smtClean="0"/>
              <a:t>Therefore ¼ Dinar =  </a:t>
            </a:r>
            <a:r>
              <a:rPr lang="en-US" sz="2400" strike="dblStrike" dirty="0" smtClean="0"/>
              <a:t>N</a:t>
            </a:r>
            <a:r>
              <a:rPr lang="en-US" sz="2400" u="sng" dirty="0" smtClean="0"/>
              <a:t>59,151.5</a:t>
            </a:r>
            <a:r>
              <a:rPr lang="en-US" sz="2400" dirty="0" smtClean="0"/>
              <a:t>        = </a:t>
            </a:r>
            <a:r>
              <a:rPr lang="en-US" sz="2400" strike="dblStrike" dirty="0" smtClean="0"/>
              <a:t>N</a:t>
            </a:r>
            <a:r>
              <a:rPr lang="en-US" sz="2400" dirty="0" smtClean="0"/>
              <a:t>14,788</a:t>
            </a:r>
          </a:p>
          <a:p>
            <a:pPr>
              <a:buNone/>
            </a:pPr>
            <a:r>
              <a:rPr lang="en-US" sz="2400" dirty="0" smtClean="0"/>
              <a:t>			                         4	</a:t>
            </a:r>
          </a:p>
          <a:p>
            <a:pPr>
              <a:buNone/>
            </a:pPr>
            <a:r>
              <a:rPr lang="en-US" sz="2400" dirty="0" smtClean="0"/>
              <a:t>	</a:t>
            </a:r>
            <a:r>
              <a:rPr lang="en-US" sz="2400" dirty="0" err="1" smtClean="0"/>
              <a:t>Diyat</a:t>
            </a:r>
            <a:r>
              <a:rPr lang="en-US" sz="2400" dirty="0" smtClean="0"/>
              <a:t> is equal to current </a:t>
            </a:r>
            <a:r>
              <a:rPr lang="en-US" sz="2400" dirty="0" err="1" smtClean="0"/>
              <a:t>Nisab</a:t>
            </a:r>
            <a:r>
              <a:rPr lang="en-US" sz="2400" dirty="0" smtClean="0"/>
              <a:t> in fifty places </a:t>
            </a:r>
          </a:p>
          <a:p>
            <a:pPr>
              <a:buNone/>
            </a:pPr>
            <a:r>
              <a:rPr lang="en-US" sz="2400" dirty="0" smtClean="0"/>
              <a:t>	</a:t>
            </a:r>
            <a:r>
              <a:rPr lang="en-US" sz="2400" strike="dblStrike" dirty="0" smtClean="0"/>
              <a:t>N</a:t>
            </a:r>
            <a:r>
              <a:rPr lang="en-US" sz="2400" dirty="0" smtClean="0"/>
              <a:t>1,183,030 x 50 = </a:t>
            </a:r>
            <a:r>
              <a:rPr lang="en-US" sz="2400" strike="dblStrike" dirty="0" smtClean="0"/>
              <a:t>N</a:t>
            </a:r>
            <a:r>
              <a:rPr lang="en-US" sz="2400" dirty="0" smtClean="0"/>
              <a:t> 59,151,500</a:t>
            </a:r>
          </a:p>
          <a:p>
            <a:pPr>
              <a:buNone/>
            </a:pPr>
            <a:endParaRPr lang="en-US" sz="1200" dirty="0" smtClean="0"/>
          </a:p>
          <a:p>
            <a:r>
              <a:rPr lang="en-US" sz="2400" b="1" dirty="0" smtClean="0"/>
              <a:t>          NB: Our </a:t>
            </a:r>
            <a:r>
              <a:rPr lang="en-US" sz="2400" b="1" dirty="0" err="1" smtClean="0"/>
              <a:t>Nisab</a:t>
            </a:r>
            <a:r>
              <a:rPr lang="en-US" sz="2400" b="1" dirty="0" smtClean="0"/>
              <a:t> for Zakat this year is N1,183,030</a:t>
            </a:r>
          </a:p>
          <a:p>
            <a:r>
              <a:rPr lang="en-US" sz="2400" b="1" dirty="0" smtClean="0"/>
              <a:t>        Zakat for Silver this year is N112,000</a:t>
            </a:r>
            <a:endParaRPr lang="en-US" sz="2400" b="1" dirty="0"/>
          </a:p>
        </p:txBody>
      </p:sp>
      <p:sp>
        <p:nvSpPr>
          <p:cNvPr id="4" name="Date Placeholder 3"/>
          <p:cNvSpPr>
            <a:spLocks noGrp="1"/>
          </p:cNvSpPr>
          <p:nvPr>
            <p:ph type="dt" sz="half" idx="10"/>
          </p:nvPr>
        </p:nvSpPr>
        <p:spPr/>
        <p:txBody>
          <a:bodyPr/>
          <a:lstStyle/>
          <a:p>
            <a:fld id="{10EADD9F-551E-45DC-9E5A-AF3447341A58}" type="datetime1">
              <a:rPr lang="en-US" smtClean="0"/>
              <a:pPr/>
              <a:t>20-Apr-18</a:t>
            </a:fld>
            <a:endParaRPr lang="en-US"/>
          </a:p>
        </p:txBody>
      </p:sp>
      <p:sp>
        <p:nvSpPr>
          <p:cNvPr id="5" name="Slide Number Placeholder 4"/>
          <p:cNvSpPr>
            <a:spLocks noGrp="1"/>
          </p:cNvSpPr>
          <p:nvPr>
            <p:ph type="sldNum" sz="quarter" idx="12"/>
          </p:nvPr>
        </p:nvSpPr>
        <p:spPr/>
        <p:txBody>
          <a:bodyPr/>
          <a:lstStyle/>
          <a:p>
            <a:fld id="{BB22BD9E-7BCD-491C-A268-5C404FDEBC42}" type="slidenum">
              <a:rPr lang="en-US" smtClean="0"/>
              <a:pPr/>
              <a:t>14</a:t>
            </a:fld>
            <a:endParaRPr lang="en-US"/>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CONCLUSION</a:t>
            </a:r>
            <a:endParaRPr lang="en-US" dirty="0"/>
          </a:p>
        </p:txBody>
      </p:sp>
      <p:sp>
        <p:nvSpPr>
          <p:cNvPr id="3" name="Content Placeholder 2"/>
          <p:cNvSpPr>
            <a:spLocks noGrp="1"/>
          </p:cNvSpPr>
          <p:nvPr>
            <p:ph idx="1"/>
          </p:nvPr>
        </p:nvSpPr>
        <p:spPr>
          <a:xfrm>
            <a:off x="457200" y="990600"/>
            <a:ext cx="8229600" cy="5334000"/>
          </a:xfrm>
        </p:spPr>
        <p:txBody>
          <a:bodyPr>
            <a:noAutofit/>
          </a:bodyPr>
          <a:lstStyle/>
          <a:p>
            <a:pPr algn="just"/>
            <a:r>
              <a:rPr lang="en-US" sz="3100" dirty="0" smtClean="0"/>
              <a:t>Gold value is the globally most accepted standard for calculating </a:t>
            </a:r>
            <a:r>
              <a:rPr lang="en-US" sz="3100" dirty="0" err="1" smtClean="0"/>
              <a:t>Nisab</a:t>
            </a:r>
            <a:r>
              <a:rPr lang="en-US" sz="3100" dirty="0" smtClean="0"/>
              <a:t>. However there are those who quest for the use silver as standard which we have provided above.</a:t>
            </a:r>
          </a:p>
          <a:p>
            <a:pPr algn="just"/>
            <a:r>
              <a:rPr lang="en-US" sz="3100" dirty="0" smtClean="0"/>
              <a:t>Silver had only been an option since prophetic era. Initially it was a Persian currency and it is currently unstable in the international market. </a:t>
            </a:r>
            <a:endParaRPr lang="en-US" sz="3100" dirty="0"/>
          </a:p>
          <a:p>
            <a:pPr algn="just"/>
            <a:r>
              <a:rPr lang="en-US" sz="3100" dirty="0" smtClean="0"/>
              <a:t>With silver as </a:t>
            </a:r>
            <a:r>
              <a:rPr lang="en-US" sz="3100" dirty="0" err="1" smtClean="0"/>
              <a:t>Nisab</a:t>
            </a:r>
            <a:r>
              <a:rPr lang="en-US" sz="3100" dirty="0" smtClean="0"/>
              <a:t>, </a:t>
            </a:r>
            <a:r>
              <a:rPr lang="en-US" sz="3100" dirty="0" err="1" smtClean="0"/>
              <a:t>Zakat</a:t>
            </a:r>
            <a:r>
              <a:rPr lang="en-US" sz="3100" dirty="0" smtClean="0"/>
              <a:t> payers will increase tremendously. The irony is that a good number of them will also apply for </a:t>
            </a:r>
            <a:r>
              <a:rPr lang="en-US" sz="3100" dirty="0" err="1" smtClean="0"/>
              <a:t>Zakat</a:t>
            </a:r>
            <a:r>
              <a:rPr lang="en-US" sz="3100" dirty="0" smtClean="0"/>
              <a:t> as recipients. </a:t>
            </a:r>
            <a:endParaRPr lang="en-US" sz="3100" dirty="0"/>
          </a:p>
        </p:txBody>
      </p:sp>
      <p:sp>
        <p:nvSpPr>
          <p:cNvPr id="4" name="Date Placeholder 3"/>
          <p:cNvSpPr>
            <a:spLocks noGrp="1"/>
          </p:cNvSpPr>
          <p:nvPr>
            <p:ph type="dt" sz="half" idx="10"/>
          </p:nvPr>
        </p:nvSpPr>
        <p:spPr/>
        <p:txBody>
          <a:bodyPr/>
          <a:lstStyle/>
          <a:p>
            <a:fld id="{AD843BD7-0CE7-4994-BA38-061B3874AA1E}" type="datetime1">
              <a:rPr lang="en-US" smtClean="0"/>
              <a:pPr/>
              <a:t>20-Apr-18</a:t>
            </a:fld>
            <a:endParaRPr lang="en-US"/>
          </a:p>
        </p:txBody>
      </p:sp>
      <p:sp>
        <p:nvSpPr>
          <p:cNvPr id="5" name="Slide Number Placeholder 4"/>
          <p:cNvSpPr>
            <a:spLocks noGrp="1"/>
          </p:cNvSpPr>
          <p:nvPr>
            <p:ph type="sldNum" sz="quarter" idx="12"/>
          </p:nvPr>
        </p:nvSpPr>
        <p:spPr/>
        <p:txBody>
          <a:bodyPr/>
          <a:lstStyle/>
          <a:p>
            <a:fld id="{BB22BD9E-7BCD-491C-A268-5C404FDEBC42}" type="slidenum">
              <a:rPr lang="en-US" smtClean="0"/>
              <a:pPr/>
              <a:t>15</a:t>
            </a:fld>
            <a:endParaRPr lang="en-US"/>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8229600" cy="715962"/>
          </a:xfrm>
        </p:spPr>
        <p:txBody>
          <a:bodyPr>
            <a:normAutofit fontScale="90000"/>
          </a:bodyPr>
          <a:lstStyle/>
          <a:p>
            <a:pPr eaLnBrk="1" hangingPunct="1">
              <a:defRPr/>
            </a:pPr>
            <a:r>
              <a:rPr lang="en-US" b="1" dirty="0" smtClean="0"/>
              <a:t>Calculating </a:t>
            </a:r>
            <a:r>
              <a:rPr lang="en-US" b="1" dirty="0" err="1" smtClean="0"/>
              <a:t>Zakat</a:t>
            </a:r>
            <a:r>
              <a:rPr lang="en-US" b="1" dirty="0" smtClean="0"/>
              <a:t> on Gold</a:t>
            </a:r>
          </a:p>
        </p:txBody>
      </p:sp>
      <p:sp>
        <p:nvSpPr>
          <p:cNvPr id="36867" name="Rectangle 3"/>
          <p:cNvSpPr>
            <a:spLocks noGrp="1" noChangeArrowheads="1"/>
          </p:cNvSpPr>
          <p:nvPr>
            <p:ph idx="1"/>
          </p:nvPr>
        </p:nvSpPr>
        <p:spPr>
          <a:xfrm>
            <a:off x="457200" y="1066800"/>
            <a:ext cx="8229600" cy="5059363"/>
          </a:xfrm>
        </p:spPr>
        <p:txBody>
          <a:bodyPr/>
          <a:lstStyle/>
          <a:p>
            <a:pPr algn="just" eaLnBrk="1" hangingPunct="1">
              <a:buFont typeface="Wingdings" pitchFamily="2" charset="2"/>
              <a:buNone/>
              <a:defRPr/>
            </a:pPr>
            <a:r>
              <a:rPr lang="en-US" b="1" dirty="0" smtClean="0"/>
              <a:t>  </a:t>
            </a:r>
            <a:r>
              <a:rPr lang="en-US" sz="3600" dirty="0" smtClean="0"/>
              <a:t>The Gold used for occasional purposes or for rent or any commercial use would be </a:t>
            </a:r>
            <a:r>
              <a:rPr lang="en-US" sz="3600" dirty="0" err="1" smtClean="0"/>
              <a:t>Zakatable</a:t>
            </a:r>
            <a:r>
              <a:rPr lang="en-US" sz="3600" dirty="0" smtClean="0"/>
              <a:t> as long as it is up to 85gm of gold. Though some scholars said even those for regular use are </a:t>
            </a:r>
            <a:r>
              <a:rPr lang="en-US" sz="3600" dirty="0" err="1" smtClean="0"/>
              <a:t>Zakatable</a:t>
            </a:r>
            <a:r>
              <a:rPr lang="en-US" sz="3600" dirty="0" smtClean="0"/>
              <a:t> as long as they are up to 85gm of gold, however emphasis should be on those kept for occasional use and for commercial purposes</a:t>
            </a:r>
            <a:r>
              <a:rPr lang="en-US" dirty="0" smtClean="0"/>
              <a:t>.</a:t>
            </a:r>
          </a:p>
        </p:txBody>
      </p:sp>
      <p:sp>
        <p:nvSpPr>
          <p:cNvPr id="4" name="Date Placeholder 3"/>
          <p:cNvSpPr>
            <a:spLocks noGrp="1"/>
          </p:cNvSpPr>
          <p:nvPr>
            <p:ph type="dt" sz="half" idx="10"/>
          </p:nvPr>
        </p:nvSpPr>
        <p:spPr/>
        <p:txBody>
          <a:bodyPr/>
          <a:lstStyle/>
          <a:p>
            <a:fld id="{768308F6-4E49-41E2-BE34-5A593ED32189}" type="datetime1">
              <a:rPr lang="en-US" smtClean="0"/>
              <a:pPr/>
              <a:t>20-Apr-18</a:t>
            </a:fld>
            <a:endParaRPr lang="en-US"/>
          </a:p>
        </p:txBody>
      </p:sp>
      <p:sp>
        <p:nvSpPr>
          <p:cNvPr id="5" name="Slide Number Placeholder 4"/>
          <p:cNvSpPr>
            <a:spLocks noGrp="1"/>
          </p:cNvSpPr>
          <p:nvPr>
            <p:ph type="sldNum" sz="quarter" idx="12"/>
          </p:nvPr>
        </p:nvSpPr>
        <p:spPr/>
        <p:txBody>
          <a:bodyPr/>
          <a:lstStyle/>
          <a:p>
            <a:fld id="{BB22BD9E-7BCD-491C-A268-5C404FDEBC42}" type="slidenum">
              <a:rPr lang="en-US" smtClean="0"/>
              <a:pPr/>
              <a:t>16</a:t>
            </a:fld>
            <a:endParaRPr lang="en-US"/>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1"/>
            <a:ext cx="7772400" cy="609599"/>
          </a:xfrm>
        </p:spPr>
        <p:txBody>
          <a:bodyPr>
            <a:normAutofit fontScale="90000"/>
          </a:bodyPr>
          <a:lstStyle/>
          <a:p>
            <a:r>
              <a:rPr lang="en-US" b="1" dirty="0" smtClean="0"/>
              <a:t>Calculating </a:t>
            </a:r>
            <a:r>
              <a:rPr lang="en-US" b="1" dirty="0" err="1" smtClean="0"/>
              <a:t>Zakat</a:t>
            </a:r>
            <a:r>
              <a:rPr lang="en-US" b="1" dirty="0" smtClean="0"/>
              <a:t> on Gold Contd.</a:t>
            </a:r>
            <a:endParaRPr lang="en-US" dirty="0"/>
          </a:p>
        </p:txBody>
      </p:sp>
      <p:sp>
        <p:nvSpPr>
          <p:cNvPr id="3" name="Subtitle 2"/>
          <p:cNvSpPr>
            <a:spLocks noGrp="1"/>
          </p:cNvSpPr>
          <p:nvPr>
            <p:ph type="subTitle" idx="1"/>
          </p:nvPr>
        </p:nvSpPr>
        <p:spPr>
          <a:xfrm>
            <a:off x="685800" y="1143000"/>
            <a:ext cx="7620000" cy="5029200"/>
          </a:xfrm>
        </p:spPr>
        <p:txBody>
          <a:bodyPr>
            <a:normAutofit fontScale="92500" lnSpcReduction="20000"/>
          </a:bodyPr>
          <a:lstStyle/>
          <a:p>
            <a:pPr algn="l"/>
            <a:r>
              <a:rPr lang="en-US" sz="3500" dirty="0" smtClean="0">
                <a:solidFill>
                  <a:schemeClr val="tx1"/>
                </a:solidFill>
              </a:rPr>
              <a:t>A. 85gram ÷ 40 = 2.125 grams of gold</a:t>
            </a:r>
          </a:p>
          <a:p>
            <a:pPr algn="l"/>
            <a:r>
              <a:rPr lang="en-US" sz="3500" dirty="0" smtClean="0">
                <a:solidFill>
                  <a:schemeClr val="tx1"/>
                </a:solidFill>
              </a:rPr>
              <a:t> - 100gram ÷ 40 = 2.5 grams of gold</a:t>
            </a:r>
          </a:p>
          <a:p>
            <a:pPr algn="l"/>
            <a:r>
              <a:rPr lang="en-US" sz="3500" dirty="0" smtClean="0">
                <a:solidFill>
                  <a:schemeClr val="tx1"/>
                </a:solidFill>
              </a:rPr>
              <a:t> - 200gram ÷ 40 = 5 grams of gold</a:t>
            </a:r>
          </a:p>
          <a:p>
            <a:pPr algn="l"/>
            <a:endParaRPr lang="en-US" sz="1300" dirty="0" smtClean="0">
              <a:solidFill>
                <a:schemeClr val="tx1"/>
              </a:solidFill>
            </a:endParaRPr>
          </a:p>
          <a:p>
            <a:pPr algn="l"/>
            <a:r>
              <a:rPr lang="en-US" dirty="0" smtClean="0">
                <a:solidFill>
                  <a:schemeClr val="tx1"/>
                </a:solidFill>
              </a:rPr>
              <a:t>B. Find its local currency equivalent.</a:t>
            </a:r>
          </a:p>
          <a:p>
            <a:pPr algn="l"/>
            <a:r>
              <a:rPr lang="en-US" dirty="0" smtClean="0">
                <a:solidFill>
                  <a:schemeClr val="tx1"/>
                </a:solidFill>
              </a:rPr>
              <a:t>Divide it by 40 is equal to </a:t>
            </a:r>
            <a:r>
              <a:rPr lang="en-US" dirty="0" err="1" smtClean="0">
                <a:solidFill>
                  <a:schemeClr val="tx1"/>
                </a:solidFill>
              </a:rPr>
              <a:t>Zakat</a:t>
            </a:r>
            <a:endParaRPr lang="en-US" dirty="0" smtClean="0">
              <a:solidFill>
                <a:schemeClr val="tx1"/>
              </a:solidFill>
            </a:endParaRPr>
          </a:p>
          <a:p>
            <a:pPr algn="l"/>
            <a:r>
              <a:rPr lang="en-US" dirty="0" err="1" smtClean="0">
                <a:solidFill>
                  <a:schemeClr val="tx1"/>
                </a:solidFill>
              </a:rPr>
              <a:t>e.g</a:t>
            </a:r>
            <a:r>
              <a:rPr lang="en-US" dirty="0" smtClean="0">
                <a:solidFill>
                  <a:schemeClr val="tx1"/>
                </a:solidFill>
              </a:rPr>
              <a:t> N2,000,000 worth of Gold divided by 40 = N50,000</a:t>
            </a:r>
          </a:p>
          <a:p>
            <a:pPr marL="514350" indent="-514350" algn="l">
              <a:buAutoNum type="alphaUcPeriod" startAt="3"/>
            </a:pPr>
            <a:r>
              <a:rPr lang="en-US" dirty="0" smtClean="0">
                <a:solidFill>
                  <a:schemeClr val="tx1"/>
                </a:solidFill>
              </a:rPr>
              <a:t>Zakat </a:t>
            </a:r>
            <a:r>
              <a:rPr lang="en-US" dirty="0" smtClean="0">
                <a:solidFill>
                  <a:schemeClr val="tx1"/>
                </a:solidFill>
              </a:rPr>
              <a:t>on </a:t>
            </a:r>
            <a:r>
              <a:rPr lang="en-US" b="1" dirty="0" smtClean="0">
                <a:solidFill>
                  <a:schemeClr val="tx1"/>
                </a:solidFill>
              </a:rPr>
              <a:t>JEWELRIES</a:t>
            </a:r>
            <a:r>
              <a:rPr lang="en-US" dirty="0" smtClean="0">
                <a:solidFill>
                  <a:schemeClr val="tx1"/>
                </a:solidFill>
              </a:rPr>
              <a:t>. If it reaches </a:t>
            </a:r>
            <a:r>
              <a:rPr lang="en-US" dirty="0" err="1" smtClean="0">
                <a:solidFill>
                  <a:schemeClr val="tx1"/>
                </a:solidFill>
              </a:rPr>
              <a:t>Nisab</a:t>
            </a:r>
            <a:r>
              <a:rPr lang="en-US" dirty="0" smtClean="0">
                <a:solidFill>
                  <a:schemeClr val="tx1"/>
                </a:solidFill>
              </a:rPr>
              <a:t>, its also </a:t>
            </a:r>
            <a:r>
              <a:rPr lang="en-US" dirty="0" err="1" smtClean="0">
                <a:solidFill>
                  <a:schemeClr val="tx1"/>
                </a:solidFill>
              </a:rPr>
              <a:t>Zakatable</a:t>
            </a:r>
            <a:r>
              <a:rPr lang="en-US" dirty="0" smtClean="0">
                <a:solidFill>
                  <a:schemeClr val="tx1"/>
                </a:solidFill>
              </a:rPr>
              <a:t>. According to Imam Abu </a:t>
            </a:r>
            <a:r>
              <a:rPr lang="en-US" dirty="0" err="1" smtClean="0">
                <a:solidFill>
                  <a:schemeClr val="tx1"/>
                </a:solidFill>
              </a:rPr>
              <a:t>Hannifah</a:t>
            </a:r>
            <a:r>
              <a:rPr lang="en-US" dirty="0" smtClean="0">
                <a:solidFill>
                  <a:schemeClr val="tx1"/>
                </a:solidFill>
              </a:rPr>
              <a:t>.</a:t>
            </a:r>
            <a:endParaRPr lang="en-US" dirty="0" smtClean="0">
              <a:solidFill>
                <a:schemeClr val="tx1"/>
              </a:solidFill>
            </a:endParaRPr>
          </a:p>
          <a:p>
            <a:pPr marL="514350" indent="-514350" algn="l"/>
            <a:r>
              <a:rPr lang="en-US" dirty="0" smtClean="0">
                <a:solidFill>
                  <a:schemeClr val="tx1"/>
                </a:solidFill>
              </a:rPr>
              <a:t>See </a:t>
            </a:r>
            <a:r>
              <a:rPr lang="en-US" dirty="0" err="1" smtClean="0">
                <a:solidFill>
                  <a:schemeClr val="tx1"/>
                </a:solidFill>
              </a:rPr>
              <a:t>Fiqhus-sunnah</a:t>
            </a:r>
            <a:r>
              <a:rPr lang="en-US" dirty="0" smtClean="0">
                <a:solidFill>
                  <a:schemeClr val="tx1"/>
                </a:solidFill>
              </a:rPr>
              <a:t> Vol. 1 pg </a:t>
            </a:r>
            <a:r>
              <a:rPr lang="en-US" dirty="0" smtClean="0">
                <a:solidFill>
                  <a:schemeClr val="tx1"/>
                </a:solidFill>
              </a:rPr>
              <a:t>289-290</a:t>
            </a:r>
            <a:endParaRPr lang="en-US" dirty="0">
              <a:solidFill>
                <a:schemeClr val="tx1"/>
              </a:solidFill>
            </a:endParaRPr>
          </a:p>
          <a:p>
            <a:pPr algn="l"/>
            <a:endParaRPr lang="en-US" dirty="0"/>
          </a:p>
        </p:txBody>
      </p:sp>
      <p:sp>
        <p:nvSpPr>
          <p:cNvPr id="4" name="Date Placeholder 3"/>
          <p:cNvSpPr>
            <a:spLocks noGrp="1"/>
          </p:cNvSpPr>
          <p:nvPr>
            <p:ph type="dt" sz="half" idx="10"/>
          </p:nvPr>
        </p:nvSpPr>
        <p:spPr/>
        <p:txBody>
          <a:bodyPr/>
          <a:lstStyle/>
          <a:p>
            <a:fld id="{00A18C9D-5B99-4D84-B766-935C3EB3661C}" type="datetime1">
              <a:rPr lang="en-US" smtClean="0"/>
              <a:pPr/>
              <a:t>20-Apr-18</a:t>
            </a:fld>
            <a:endParaRPr lang="en-US"/>
          </a:p>
        </p:txBody>
      </p:sp>
      <p:sp>
        <p:nvSpPr>
          <p:cNvPr id="5" name="Slide Number Placeholder 4"/>
          <p:cNvSpPr>
            <a:spLocks noGrp="1"/>
          </p:cNvSpPr>
          <p:nvPr>
            <p:ph type="sldNum" sz="quarter" idx="12"/>
          </p:nvPr>
        </p:nvSpPr>
        <p:spPr/>
        <p:txBody>
          <a:bodyPr/>
          <a:lstStyle/>
          <a:p>
            <a:fld id="{BB22BD9E-7BCD-491C-A268-5C404FDEBC42}" type="slidenum">
              <a:rPr lang="en-US" smtClean="0"/>
              <a:pPr/>
              <a:t>17</a:t>
            </a:fld>
            <a:endParaRPr lang="en-US"/>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7D706DA-11D8-489B-B833-1E75A113B110}" type="datetime1">
              <a:rPr lang="en-US" smtClean="0"/>
              <a:pPr/>
              <a:t>20-Apr-18</a:t>
            </a:fld>
            <a:endParaRPr lang="en-US"/>
          </a:p>
        </p:txBody>
      </p:sp>
      <p:sp>
        <p:nvSpPr>
          <p:cNvPr id="5" name="Slide Number Placeholder 4"/>
          <p:cNvSpPr>
            <a:spLocks noGrp="1"/>
          </p:cNvSpPr>
          <p:nvPr>
            <p:ph type="sldNum" sz="quarter" idx="12"/>
          </p:nvPr>
        </p:nvSpPr>
        <p:spPr/>
        <p:txBody>
          <a:bodyPr/>
          <a:lstStyle/>
          <a:p>
            <a:fld id="{BB22BD9E-7BCD-491C-A268-5C404FDEBC42}" type="slidenum">
              <a:rPr lang="en-US" smtClean="0"/>
              <a:pPr/>
              <a:t>18</a:t>
            </a:fld>
            <a:endParaRPr lang="en-US"/>
          </a:p>
        </p:txBody>
      </p:sp>
      <p:pic>
        <p:nvPicPr>
          <p:cNvPr id="6" name="Picture 2" descr="C:\Users\HP 6930p\Desktop\8.jpg"/>
          <p:cNvPicPr>
            <a:picLocks noGrp="1" noChangeAspect="1" noChangeArrowheads="1"/>
          </p:cNvPicPr>
          <p:nvPr>
            <p:ph idx="1"/>
          </p:nvPr>
        </p:nvPicPr>
        <p:blipFill>
          <a:blip r:embed="rId2" cstate="print"/>
          <a:srcRect/>
          <a:stretch>
            <a:fillRect/>
          </a:stretch>
        </p:blipFill>
        <p:spPr bwMode="auto">
          <a:xfrm>
            <a:off x="304800" y="609600"/>
            <a:ext cx="8458200" cy="5943600"/>
          </a:xfrm>
          <a:prstGeom prst="rect">
            <a:avLst/>
          </a:prstGeom>
          <a:noFill/>
        </p:spPr>
      </p:pic>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7D706DA-11D8-489B-B833-1E75A113B110}" type="datetime1">
              <a:rPr lang="en-US" smtClean="0"/>
              <a:pPr/>
              <a:t>20-Apr-18</a:t>
            </a:fld>
            <a:endParaRPr lang="en-US"/>
          </a:p>
        </p:txBody>
      </p:sp>
      <p:sp>
        <p:nvSpPr>
          <p:cNvPr id="5" name="Slide Number Placeholder 4"/>
          <p:cNvSpPr>
            <a:spLocks noGrp="1"/>
          </p:cNvSpPr>
          <p:nvPr>
            <p:ph type="sldNum" sz="quarter" idx="12"/>
          </p:nvPr>
        </p:nvSpPr>
        <p:spPr/>
        <p:txBody>
          <a:bodyPr/>
          <a:lstStyle/>
          <a:p>
            <a:fld id="{BB22BD9E-7BCD-491C-A268-5C404FDEBC42}" type="slidenum">
              <a:rPr lang="en-US" smtClean="0"/>
              <a:pPr/>
              <a:t>19</a:t>
            </a:fld>
            <a:endParaRPr lang="en-US"/>
          </a:p>
        </p:txBody>
      </p:sp>
      <p:pic>
        <p:nvPicPr>
          <p:cNvPr id="6" name="Picture 2" descr="C:\Users\HP 6930p\Desktop\7.jpg"/>
          <p:cNvPicPr>
            <a:picLocks noGrp="1" noChangeAspect="1" noChangeArrowheads="1"/>
          </p:cNvPicPr>
          <p:nvPr>
            <p:ph idx="1"/>
          </p:nvPr>
        </p:nvPicPr>
        <p:blipFill>
          <a:blip r:embed="rId2"/>
          <a:srcRect/>
          <a:stretch>
            <a:fillRect/>
          </a:stretch>
        </p:blipFill>
        <p:spPr bwMode="auto">
          <a:xfrm>
            <a:off x="304800" y="304800"/>
            <a:ext cx="8534400" cy="6019800"/>
          </a:xfrm>
          <a:prstGeom prst="rect">
            <a:avLst/>
          </a:prstGeom>
          <a:noFill/>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b="1" dirty="0" smtClean="0"/>
              <a:t>PREAMBLE</a:t>
            </a:r>
          </a:p>
        </p:txBody>
      </p:sp>
      <p:graphicFrame>
        <p:nvGraphicFramePr>
          <p:cNvPr id="4" name="Content Placeholder 3"/>
          <p:cNvGraphicFramePr>
            <a:graphicFrameLocks noGrp="1"/>
          </p:cNvGraphicFramePr>
          <p:nvPr>
            <p:ph idx="1"/>
          </p:nvPr>
        </p:nvGraphicFramePr>
        <p:xfrm>
          <a:off x="381000" y="990600"/>
          <a:ext cx="8535987"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fld id="{2840995B-F441-481C-BD0B-30D3C46B1C25}" type="datetime1">
              <a:rPr lang="en-US" smtClean="0"/>
              <a:pPr/>
              <a:t>20-Apr-18</a:t>
            </a:fld>
            <a:endParaRPr lang="en-US"/>
          </a:p>
        </p:txBody>
      </p:sp>
      <p:sp>
        <p:nvSpPr>
          <p:cNvPr id="6" name="Slide Number Placeholder 5"/>
          <p:cNvSpPr>
            <a:spLocks noGrp="1"/>
          </p:cNvSpPr>
          <p:nvPr>
            <p:ph type="sldNum" sz="quarter" idx="12"/>
          </p:nvPr>
        </p:nvSpPr>
        <p:spPr/>
        <p:txBody>
          <a:bodyPr/>
          <a:lstStyle/>
          <a:p>
            <a:fld id="{BB22BD9E-7BCD-491C-A268-5C404FDEBC42}" type="slidenum">
              <a:rPr lang="en-US" smtClean="0"/>
              <a:pPr/>
              <a:t>2</a:t>
            </a:fld>
            <a:endParaRPr lang="en-US"/>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609599"/>
          </a:xfrm>
        </p:spPr>
        <p:txBody>
          <a:bodyPr>
            <a:normAutofit fontScale="90000"/>
          </a:bodyPr>
          <a:lstStyle/>
          <a:p>
            <a:r>
              <a:rPr lang="en-US" sz="4000" b="1" dirty="0" smtClean="0"/>
              <a:t>ZAKAT ON MINERAL PRODUCTS</a:t>
            </a:r>
            <a:endParaRPr lang="en-US" sz="4000" b="1" dirty="0"/>
          </a:p>
        </p:txBody>
      </p:sp>
      <p:sp>
        <p:nvSpPr>
          <p:cNvPr id="3" name="Subtitle 2"/>
          <p:cNvSpPr>
            <a:spLocks noGrp="1"/>
          </p:cNvSpPr>
          <p:nvPr>
            <p:ph type="subTitle" idx="1"/>
          </p:nvPr>
        </p:nvSpPr>
        <p:spPr>
          <a:xfrm>
            <a:off x="381000" y="1066800"/>
            <a:ext cx="8229600" cy="5181600"/>
          </a:xfrm>
        </p:spPr>
        <p:txBody>
          <a:bodyPr>
            <a:normAutofit fontScale="85000" lnSpcReduction="10000"/>
          </a:bodyPr>
          <a:lstStyle/>
          <a:p>
            <a:pPr algn="l">
              <a:buFont typeface="Arial" pitchFamily="34" charset="0"/>
              <a:buChar char="•"/>
            </a:pPr>
            <a:r>
              <a:rPr lang="en-US" dirty="0" smtClean="0">
                <a:solidFill>
                  <a:schemeClr val="tx1"/>
                </a:solidFill>
              </a:rPr>
              <a:t>The mineral resources such as Crude Oil, Diamond, Bitumen etc are </a:t>
            </a:r>
            <a:r>
              <a:rPr lang="en-US" dirty="0" err="1" smtClean="0">
                <a:solidFill>
                  <a:schemeClr val="tx1"/>
                </a:solidFill>
              </a:rPr>
              <a:t>Zakatable</a:t>
            </a:r>
            <a:r>
              <a:rPr lang="en-US" dirty="0" smtClean="0">
                <a:solidFill>
                  <a:schemeClr val="tx1"/>
                </a:solidFill>
              </a:rPr>
              <a:t> see Q 2:267</a:t>
            </a:r>
          </a:p>
          <a:p>
            <a:pPr algn="l"/>
            <a:r>
              <a:rPr lang="en-US" dirty="0" err="1" smtClean="0">
                <a:solidFill>
                  <a:schemeClr val="tx1"/>
                </a:solidFill>
              </a:rPr>
              <a:t>Propher</a:t>
            </a:r>
            <a:r>
              <a:rPr lang="en-US" dirty="0" smtClean="0">
                <a:solidFill>
                  <a:schemeClr val="tx1"/>
                </a:solidFill>
              </a:rPr>
              <a:t> (SAW) “and from buried treasure is a one-fifth” that is a fraction of 1/5 or 20%</a:t>
            </a:r>
          </a:p>
          <a:p>
            <a:pPr algn="l">
              <a:buFont typeface="Arial" pitchFamily="34" charset="0"/>
              <a:buChar char="•"/>
            </a:pPr>
            <a:r>
              <a:rPr lang="en-US" dirty="0" smtClean="0">
                <a:solidFill>
                  <a:schemeClr val="tx1"/>
                </a:solidFill>
              </a:rPr>
              <a:t>NNPC Production projection for 2018 budget is 2.3m </a:t>
            </a:r>
            <a:r>
              <a:rPr lang="en-US" dirty="0" err="1" smtClean="0">
                <a:solidFill>
                  <a:schemeClr val="tx1"/>
                </a:solidFill>
              </a:rPr>
              <a:t>pbd</a:t>
            </a:r>
            <a:r>
              <a:rPr lang="en-US" dirty="0" smtClean="0">
                <a:solidFill>
                  <a:schemeClr val="tx1"/>
                </a:solidFill>
              </a:rPr>
              <a:t> (2,298,000 </a:t>
            </a:r>
            <a:r>
              <a:rPr lang="en-US" dirty="0" err="1" smtClean="0">
                <a:solidFill>
                  <a:schemeClr val="tx1"/>
                </a:solidFill>
              </a:rPr>
              <a:t>pbd</a:t>
            </a:r>
            <a:r>
              <a:rPr lang="en-US" dirty="0" smtClean="0">
                <a:solidFill>
                  <a:schemeClr val="tx1"/>
                </a:solidFill>
              </a:rPr>
              <a:t> x 45usd = 103,410,000 </a:t>
            </a:r>
            <a:r>
              <a:rPr lang="en-US" dirty="0" err="1" smtClean="0">
                <a:solidFill>
                  <a:schemeClr val="tx1"/>
                </a:solidFill>
              </a:rPr>
              <a:t>usd</a:t>
            </a:r>
            <a:r>
              <a:rPr lang="en-US" dirty="0" smtClean="0">
                <a:solidFill>
                  <a:schemeClr val="tx1"/>
                </a:solidFill>
              </a:rPr>
              <a:t> daily x 362 = </a:t>
            </a:r>
            <a:r>
              <a:rPr lang="en-US" strike="dblStrike" dirty="0" smtClean="0">
                <a:solidFill>
                  <a:schemeClr val="tx1"/>
                </a:solidFill>
              </a:rPr>
              <a:t>N</a:t>
            </a:r>
            <a:r>
              <a:rPr lang="en-US" dirty="0" smtClean="0">
                <a:solidFill>
                  <a:schemeClr val="tx1"/>
                </a:solidFill>
              </a:rPr>
              <a:t>37,434,420,000</a:t>
            </a:r>
          </a:p>
          <a:p>
            <a:pPr algn="l"/>
            <a:r>
              <a:rPr lang="en-US" dirty="0" smtClean="0">
                <a:solidFill>
                  <a:schemeClr val="tx1"/>
                </a:solidFill>
              </a:rPr>
              <a:t>AV 40B bpd because last sales in Nigeria was at 52.49usd</a:t>
            </a:r>
          </a:p>
          <a:p>
            <a:pPr algn="l">
              <a:buFont typeface="Arial" pitchFamily="34" charset="0"/>
              <a:buChar char="•"/>
            </a:pPr>
            <a:r>
              <a:rPr lang="en-US" sz="3100" b="1" dirty="0" smtClean="0">
                <a:solidFill>
                  <a:schemeClr val="tx1"/>
                </a:solidFill>
              </a:rPr>
              <a:t>Zakat rate at </a:t>
            </a:r>
            <a:r>
              <a:rPr lang="en-US" sz="3100" b="1" strike="dblStrike" dirty="0" smtClean="0">
                <a:solidFill>
                  <a:schemeClr val="tx1"/>
                </a:solidFill>
              </a:rPr>
              <a:t>N</a:t>
            </a:r>
            <a:r>
              <a:rPr lang="en-US" sz="3100" b="1" dirty="0" smtClean="0">
                <a:solidFill>
                  <a:schemeClr val="tx1"/>
                </a:solidFill>
              </a:rPr>
              <a:t>37,434,420,000 x 20% = </a:t>
            </a:r>
            <a:r>
              <a:rPr lang="en-US" sz="3100" b="1" strike="dblStrike" dirty="0" smtClean="0">
                <a:solidFill>
                  <a:schemeClr val="tx1"/>
                </a:solidFill>
              </a:rPr>
              <a:t>N</a:t>
            </a:r>
            <a:r>
              <a:rPr lang="en-US" sz="3100" b="1" dirty="0" smtClean="0">
                <a:solidFill>
                  <a:schemeClr val="tx1"/>
                </a:solidFill>
              </a:rPr>
              <a:t>7,486,884,000 </a:t>
            </a:r>
            <a:r>
              <a:rPr lang="en-US" dirty="0" smtClean="0">
                <a:solidFill>
                  <a:schemeClr val="tx1"/>
                </a:solidFill>
              </a:rPr>
              <a:t>pd</a:t>
            </a:r>
          </a:p>
          <a:p>
            <a:pPr algn="l"/>
            <a:endParaRPr lang="en-US" sz="1200" dirty="0">
              <a:solidFill>
                <a:schemeClr val="tx1"/>
              </a:solidFill>
            </a:endParaRPr>
          </a:p>
          <a:p>
            <a:pPr algn="l">
              <a:buFont typeface="Arial" pitchFamily="34" charset="0"/>
              <a:buChar char="•"/>
            </a:pPr>
            <a:r>
              <a:rPr lang="en-US" dirty="0" smtClean="0">
                <a:solidFill>
                  <a:schemeClr val="tx1"/>
                </a:solidFill>
              </a:rPr>
              <a:t> Average Zakat rate at  </a:t>
            </a:r>
            <a:r>
              <a:rPr lang="en-US" strike="dblStrike" dirty="0" smtClean="0">
                <a:solidFill>
                  <a:schemeClr val="tx1"/>
                </a:solidFill>
              </a:rPr>
              <a:t>N</a:t>
            </a:r>
            <a:r>
              <a:rPr lang="en-US" dirty="0" smtClean="0">
                <a:solidFill>
                  <a:schemeClr val="tx1"/>
                </a:solidFill>
              </a:rPr>
              <a:t>40,000,000,000 x 20% = </a:t>
            </a:r>
            <a:r>
              <a:rPr lang="en-US" strike="dblStrike" dirty="0" smtClean="0">
                <a:solidFill>
                  <a:schemeClr val="tx1"/>
                </a:solidFill>
              </a:rPr>
              <a:t>N</a:t>
            </a:r>
            <a:r>
              <a:rPr lang="en-US" dirty="0" smtClean="0">
                <a:solidFill>
                  <a:schemeClr val="tx1"/>
                </a:solidFill>
              </a:rPr>
              <a:t>8bn pd as Zakat</a:t>
            </a:r>
            <a:endParaRPr lang="en-US" dirty="0">
              <a:solidFill>
                <a:schemeClr val="tx1"/>
              </a:solidFill>
            </a:endParaRPr>
          </a:p>
        </p:txBody>
      </p:sp>
      <p:sp>
        <p:nvSpPr>
          <p:cNvPr id="4" name="Date Placeholder 3"/>
          <p:cNvSpPr>
            <a:spLocks noGrp="1"/>
          </p:cNvSpPr>
          <p:nvPr>
            <p:ph type="dt" sz="half" idx="10"/>
          </p:nvPr>
        </p:nvSpPr>
        <p:spPr/>
        <p:txBody>
          <a:bodyPr/>
          <a:lstStyle/>
          <a:p>
            <a:fld id="{22C1A65D-0A01-4F9E-B371-1A4629836474}" type="datetime1">
              <a:rPr lang="en-US" smtClean="0"/>
              <a:pPr/>
              <a:t>20-Apr-18</a:t>
            </a:fld>
            <a:endParaRPr lang="en-US"/>
          </a:p>
        </p:txBody>
      </p:sp>
      <p:sp>
        <p:nvSpPr>
          <p:cNvPr id="5" name="Slide Number Placeholder 4"/>
          <p:cNvSpPr>
            <a:spLocks noGrp="1"/>
          </p:cNvSpPr>
          <p:nvPr>
            <p:ph type="sldNum" sz="quarter" idx="12"/>
          </p:nvPr>
        </p:nvSpPr>
        <p:spPr/>
        <p:txBody>
          <a:bodyPr/>
          <a:lstStyle/>
          <a:p>
            <a:fld id="{BB22BD9E-7BCD-491C-A268-5C404FDEBC42}" type="slidenum">
              <a:rPr lang="en-US" smtClean="0"/>
              <a:pPr/>
              <a:t>20</a:t>
            </a:fld>
            <a:endParaRPr lang="en-US"/>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5613" y="273050"/>
            <a:ext cx="8226425" cy="565150"/>
          </a:xfrm>
        </p:spPr>
        <p:txBody>
          <a:bodyPr>
            <a:normAutofit fontScale="90000"/>
          </a:bodyPr>
          <a:lstStyle/>
          <a:p>
            <a:pPr eaLnBrk="1" hangingPunct="1">
              <a:defRPr/>
            </a:pPr>
            <a:r>
              <a:rPr lang="en-US" sz="4000" b="1" dirty="0" err="1" smtClean="0"/>
              <a:t>Zakat</a:t>
            </a:r>
            <a:r>
              <a:rPr lang="en-US" sz="4000" b="1" dirty="0" smtClean="0"/>
              <a:t> on Farm Produce</a:t>
            </a:r>
          </a:p>
        </p:txBody>
      </p:sp>
      <p:sp>
        <p:nvSpPr>
          <p:cNvPr id="37891" name="Rectangle 3"/>
          <p:cNvSpPr>
            <a:spLocks noGrp="1" noChangeArrowheads="1"/>
          </p:cNvSpPr>
          <p:nvPr>
            <p:ph idx="1"/>
          </p:nvPr>
        </p:nvSpPr>
        <p:spPr>
          <a:xfrm>
            <a:off x="455613" y="990600"/>
            <a:ext cx="8226425" cy="6248400"/>
          </a:xfrm>
        </p:spPr>
        <p:txBody>
          <a:bodyPr/>
          <a:lstStyle/>
          <a:p>
            <a:pPr eaLnBrk="1" hangingPunct="1">
              <a:lnSpc>
                <a:spcPct val="90000"/>
              </a:lnSpc>
              <a:defRPr/>
            </a:pPr>
            <a:r>
              <a:rPr lang="en-US" sz="2400" dirty="0" smtClean="0"/>
              <a:t>Farm Produce are generally </a:t>
            </a:r>
            <a:r>
              <a:rPr lang="en-US" sz="2400" dirty="0" err="1" smtClean="0"/>
              <a:t>Zakatable</a:t>
            </a:r>
            <a:r>
              <a:rPr lang="en-US" sz="2400" dirty="0" smtClean="0"/>
              <a:t>, particularly those in the family of grains;</a:t>
            </a:r>
          </a:p>
          <a:p>
            <a:pPr eaLnBrk="1" hangingPunct="1">
              <a:lnSpc>
                <a:spcPct val="90000"/>
              </a:lnSpc>
              <a:buFont typeface="Wingdings" pitchFamily="2" charset="2"/>
              <a:buNone/>
              <a:defRPr/>
            </a:pPr>
            <a:r>
              <a:rPr lang="en-US" sz="2400" dirty="0" smtClean="0"/>
              <a:t>	a.	All family of maize		b. 	Cocoa</a:t>
            </a:r>
          </a:p>
          <a:p>
            <a:pPr eaLnBrk="1" hangingPunct="1">
              <a:lnSpc>
                <a:spcPct val="90000"/>
              </a:lnSpc>
              <a:buFont typeface="Wingdings" pitchFamily="2" charset="2"/>
              <a:buNone/>
              <a:defRPr/>
            </a:pPr>
            <a:r>
              <a:rPr lang="en-US" sz="2400" dirty="0" smtClean="0"/>
              <a:t>	c.	Cashew nut			d.	Ground nut</a:t>
            </a:r>
          </a:p>
          <a:p>
            <a:pPr eaLnBrk="1" hangingPunct="1">
              <a:lnSpc>
                <a:spcPct val="90000"/>
              </a:lnSpc>
              <a:buFont typeface="Wingdings" pitchFamily="2" charset="2"/>
              <a:buNone/>
              <a:defRPr/>
            </a:pPr>
            <a:r>
              <a:rPr lang="en-US" sz="2400" dirty="0" smtClean="0"/>
              <a:t>	e.	Kola nut			f. 	Palm kernel</a:t>
            </a:r>
          </a:p>
          <a:p>
            <a:pPr eaLnBrk="1" hangingPunct="1">
              <a:lnSpc>
                <a:spcPct val="90000"/>
              </a:lnSpc>
              <a:buFont typeface="Wingdings" pitchFamily="2" charset="2"/>
              <a:buNone/>
              <a:defRPr/>
            </a:pPr>
            <a:r>
              <a:rPr lang="en-US" sz="2400" dirty="0" smtClean="0"/>
              <a:t>	g.	All types of beans		h.	All types of rice</a:t>
            </a:r>
          </a:p>
          <a:p>
            <a:pPr eaLnBrk="1" hangingPunct="1">
              <a:lnSpc>
                <a:spcPct val="90000"/>
              </a:lnSpc>
              <a:buFont typeface="Wingdings" pitchFamily="2" charset="2"/>
              <a:buNone/>
              <a:defRPr/>
            </a:pPr>
            <a:r>
              <a:rPr lang="en-US" sz="2400" dirty="0" smtClean="0"/>
              <a:t>	</a:t>
            </a:r>
            <a:r>
              <a:rPr lang="en-US" sz="2400" dirty="0" err="1" smtClean="0"/>
              <a:t>i</a:t>
            </a:r>
            <a:r>
              <a:rPr lang="en-US" sz="2400" dirty="0" smtClean="0"/>
              <a:t>.	Guinea corn			j.	Millet</a:t>
            </a:r>
          </a:p>
          <a:p>
            <a:pPr eaLnBrk="1" hangingPunct="1">
              <a:lnSpc>
                <a:spcPct val="90000"/>
              </a:lnSpc>
              <a:buFont typeface="Wingdings" pitchFamily="2" charset="2"/>
              <a:buNone/>
              <a:defRPr/>
            </a:pPr>
            <a:endParaRPr lang="en-US" sz="2400" dirty="0" smtClean="0"/>
          </a:p>
          <a:p>
            <a:pPr eaLnBrk="1" hangingPunct="1">
              <a:lnSpc>
                <a:spcPct val="90000"/>
              </a:lnSpc>
              <a:defRPr/>
            </a:pPr>
            <a:r>
              <a:rPr lang="en-US" sz="2400" dirty="0" smtClean="0"/>
              <a:t>On these grains there are difference of opinion on weather the curbs or pod be removed before </a:t>
            </a:r>
            <a:r>
              <a:rPr lang="en-US" sz="2400" dirty="0" err="1" smtClean="0"/>
              <a:t>Zakat</a:t>
            </a:r>
            <a:r>
              <a:rPr lang="en-US" sz="2400" dirty="0" smtClean="0"/>
              <a:t> is calculated or not, however which ever is applied it will be acceptable. </a:t>
            </a:r>
            <a:r>
              <a:rPr lang="en-US" sz="2400" dirty="0" err="1" smtClean="0"/>
              <a:t>Nisaab</a:t>
            </a:r>
            <a:r>
              <a:rPr lang="en-US" sz="2400" dirty="0" smtClean="0"/>
              <a:t> is 5 </a:t>
            </a:r>
            <a:r>
              <a:rPr lang="en-US" sz="2400" dirty="0" err="1" smtClean="0"/>
              <a:t>wasaq</a:t>
            </a:r>
            <a:r>
              <a:rPr lang="en-US" sz="2400" dirty="0" smtClean="0"/>
              <a:t>.</a:t>
            </a:r>
          </a:p>
          <a:p>
            <a:pPr eaLnBrk="1" hangingPunct="1">
              <a:lnSpc>
                <a:spcPct val="90000"/>
              </a:lnSpc>
              <a:defRPr/>
            </a:pPr>
            <a:endParaRPr lang="en-US" sz="1200" dirty="0" smtClean="0"/>
          </a:p>
          <a:p>
            <a:pPr eaLnBrk="1" hangingPunct="1">
              <a:lnSpc>
                <a:spcPct val="90000"/>
              </a:lnSpc>
              <a:defRPr/>
            </a:pPr>
            <a:r>
              <a:rPr lang="en-US" sz="2400" dirty="0" smtClean="0"/>
              <a:t>The farmer shall remove 1/3 of his total yield and base his </a:t>
            </a:r>
            <a:r>
              <a:rPr lang="en-US" sz="2400" dirty="0" err="1" smtClean="0"/>
              <a:t>Zakat</a:t>
            </a:r>
            <a:r>
              <a:rPr lang="en-US" sz="2400" dirty="0" smtClean="0"/>
              <a:t> on 2/3 of the remainder</a:t>
            </a:r>
          </a:p>
        </p:txBody>
      </p:sp>
      <p:sp>
        <p:nvSpPr>
          <p:cNvPr id="4" name="Date Placeholder 3"/>
          <p:cNvSpPr>
            <a:spLocks noGrp="1"/>
          </p:cNvSpPr>
          <p:nvPr>
            <p:ph type="dt" sz="half" idx="10"/>
          </p:nvPr>
        </p:nvSpPr>
        <p:spPr/>
        <p:txBody>
          <a:bodyPr/>
          <a:lstStyle/>
          <a:p>
            <a:fld id="{B1D28E61-EE49-4B5E-9EC1-F4A377B15A0D}" type="datetime1">
              <a:rPr lang="en-US" smtClean="0"/>
              <a:pPr/>
              <a:t>20-Apr-18</a:t>
            </a:fld>
            <a:endParaRPr lang="en-US"/>
          </a:p>
        </p:txBody>
      </p:sp>
      <p:sp>
        <p:nvSpPr>
          <p:cNvPr id="5" name="Slide Number Placeholder 4"/>
          <p:cNvSpPr>
            <a:spLocks noGrp="1"/>
          </p:cNvSpPr>
          <p:nvPr>
            <p:ph type="sldNum" sz="quarter" idx="12"/>
          </p:nvPr>
        </p:nvSpPr>
        <p:spPr/>
        <p:txBody>
          <a:bodyPr/>
          <a:lstStyle/>
          <a:p>
            <a:fld id="{BB22BD9E-7BCD-491C-A268-5C404FDEBC42}" type="slidenum">
              <a:rPr lang="en-US" smtClean="0"/>
              <a:pPr/>
              <a:t>21</a:t>
            </a:fld>
            <a:endParaRPr lang="en-US"/>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533400" y="120650"/>
            <a:ext cx="8072438" cy="4127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Rates of Zakat</a:t>
            </a:r>
          </a:p>
        </p:txBody>
      </p:sp>
      <p:graphicFrame>
        <p:nvGraphicFramePr>
          <p:cNvPr id="11" name="Group 150"/>
          <p:cNvGraphicFramePr>
            <a:graphicFrameLocks noGrp="1"/>
          </p:cNvGraphicFramePr>
          <p:nvPr/>
        </p:nvGraphicFramePr>
        <p:xfrm>
          <a:off x="381000" y="685800"/>
          <a:ext cx="8610600" cy="5562599"/>
        </p:xfrm>
        <a:graphic>
          <a:graphicData uri="http://schemas.openxmlformats.org/drawingml/2006/table">
            <a:tbl>
              <a:tblPr/>
              <a:tblGrid>
                <a:gridCol w="3227505"/>
                <a:gridCol w="2107068"/>
                <a:gridCol w="3276027"/>
              </a:tblGrid>
              <a:tr h="124506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chemeClr val="tx1"/>
                          </a:solidFill>
                          <a:effectLst/>
                          <a:latin typeface="Comic Sans MS" pitchFamily="66" charset="0"/>
                          <a:cs typeface="Arial" charset="0"/>
                        </a:rPr>
                        <a:t>Wealth or asset on which </a:t>
                      </a:r>
                      <a:r>
                        <a:rPr kumimoji="0" lang="en-US" sz="1700" b="1" i="0" u="none" strike="noStrike" cap="none" normalizeH="0" baseline="0" dirty="0" err="1" smtClean="0">
                          <a:ln>
                            <a:noFill/>
                          </a:ln>
                          <a:solidFill>
                            <a:schemeClr val="tx1"/>
                          </a:solidFill>
                          <a:effectLst/>
                          <a:latin typeface="Comic Sans MS" pitchFamily="66" charset="0"/>
                          <a:cs typeface="Arial" charset="0"/>
                        </a:rPr>
                        <a:t>zakat</a:t>
                      </a:r>
                      <a:r>
                        <a:rPr kumimoji="0" lang="en-US" sz="1700" b="1" i="0" u="none" strike="noStrike" cap="none" normalizeH="0" baseline="0" dirty="0" smtClean="0">
                          <a:ln>
                            <a:noFill/>
                          </a:ln>
                          <a:solidFill>
                            <a:schemeClr val="tx1"/>
                          </a:solidFill>
                          <a:effectLst/>
                          <a:latin typeface="Comic Sans MS" pitchFamily="66" charset="0"/>
                          <a:cs typeface="Arial" charset="0"/>
                        </a:rPr>
                        <a:t> is payable or on which </a:t>
                      </a:r>
                      <a:r>
                        <a:rPr kumimoji="0" lang="en-US" sz="1700" b="1" i="0" u="none" strike="noStrike" cap="none" normalizeH="0" baseline="0" dirty="0" err="1" smtClean="0">
                          <a:ln>
                            <a:noFill/>
                          </a:ln>
                          <a:solidFill>
                            <a:schemeClr val="tx1"/>
                          </a:solidFill>
                          <a:effectLst/>
                          <a:latin typeface="Comic Sans MS" pitchFamily="66" charset="0"/>
                          <a:cs typeface="Arial" charset="0"/>
                        </a:rPr>
                        <a:t>zakat</a:t>
                      </a:r>
                      <a:r>
                        <a:rPr kumimoji="0" lang="en-US" sz="1700" b="1" i="0" u="none" strike="noStrike" cap="none" normalizeH="0" baseline="0" dirty="0" smtClean="0">
                          <a:ln>
                            <a:noFill/>
                          </a:ln>
                          <a:solidFill>
                            <a:schemeClr val="tx1"/>
                          </a:solidFill>
                          <a:effectLst/>
                          <a:latin typeface="Comic Sans MS" pitchFamily="66" charset="0"/>
                          <a:cs typeface="Arial" charset="0"/>
                        </a:rPr>
                        <a:t> will be determined</a:t>
                      </a:r>
                      <a:endParaRPr kumimoji="0" lang="en-US" sz="17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cs typeface="Arial" charset="0"/>
                        </a:rPr>
                        <a:t>Minimum Possession</a:t>
                      </a:r>
                      <a:endParaRPr kumimoji="0" lang="en-US" sz="20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cs typeface="Arial" charset="0"/>
                        </a:rPr>
                        <a:t>Rate of </a:t>
                      </a:r>
                      <a:r>
                        <a:rPr kumimoji="0" lang="en-US" sz="2000" b="1" i="0" u="none" strike="noStrike" cap="none" normalizeH="0" baseline="0" dirty="0" err="1" smtClean="0">
                          <a:ln>
                            <a:noFill/>
                          </a:ln>
                          <a:solidFill>
                            <a:schemeClr val="tx1"/>
                          </a:solidFill>
                          <a:effectLst/>
                          <a:latin typeface="Comic Sans MS" pitchFamily="66" charset="0"/>
                          <a:cs typeface="Arial" charset="0"/>
                        </a:rPr>
                        <a:t>Zakat</a:t>
                      </a:r>
                      <a:endParaRPr kumimoji="0" lang="en-US" sz="20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8623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cs typeface="Arial" charset="0"/>
                        </a:rPr>
                        <a:t>Agricultural Produce</a:t>
                      </a:r>
                      <a:endParaRPr kumimoji="0" lang="en-US" sz="2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cs typeface="Arial" charset="0"/>
                        </a:rPr>
                        <a:t>5 </a:t>
                      </a:r>
                      <a:r>
                        <a:rPr kumimoji="0" lang="en-US" sz="1800" b="0" i="0" u="none" strike="noStrike" cap="none" normalizeH="0" baseline="0" dirty="0" err="1" smtClean="0">
                          <a:ln>
                            <a:noFill/>
                          </a:ln>
                          <a:solidFill>
                            <a:schemeClr val="tx1"/>
                          </a:solidFill>
                          <a:effectLst/>
                          <a:latin typeface="Comic Sans MS" pitchFamily="66" charset="0"/>
                          <a:cs typeface="Arial" charset="0"/>
                        </a:rPr>
                        <a:t>Wasaqs</a:t>
                      </a:r>
                      <a:r>
                        <a:rPr kumimoji="0" lang="en-US" sz="1800" b="0" i="0" u="none" strike="noStrike" cap="none" normalizeH="0" baseline="0" dirty="0" smtClean="0">
                          <a:ln>
                            <a:noFill/>
                          </a:ln>
                          <a:solidFill>
                            <a:schemeClr val="tx1"/>
                          </a:solidFill>
                          <a:effectLst/>
                          <a:latin typeface="Comic Sans MS" pitchFamily="66" charset="0"/>
                          <a:cs typeface="Arial" charset="0"/>
                        </a:rPr>
                        <a:t>. (1,200mudds of grains) 653kg per harvest</a:t>
                      </a:r>
                      <a:endParaRPr kumimoji="0" 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cs typeface="Arial" charset="0"/>
                        </a:rPr>
                        <a:t>5% of the produce of irrigated land, 10% in the farm of non-irrigated land</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7.5% partially irrigated land</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961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cs typeface="Arial" charset="0"/>
                        </a:rPr>
                        <a:t>Product of mines</a:t>
                      </a:r>
                      <a:endParaRPr kumimoji="0" lang="en-US" sz="2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cs typeface="Arial" charset="0"/>
                        </a:rPr>
                        <a:t>any amount</a:t>
                      </a:r>
                      <a:endParaRPr kumimoji="0" lang="en-US" sz="2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cs typeface="Arial" charset="0"/>
                        </a:rPr>
                        <a:t>20% of the value</a:t>
                      </a:r>
                      <a:endParaRPr kumimoji="0" lang="en-US" sz="2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961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cs typeface="Arial" charset="0"/>
                        </a:rPr>
                        <a:t>Camels</a:t>
                      </a:r>
                      <a:endParaRPr kumimoji="0" lang="en-US" sz="2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cs typeface="Arial" charset="0"/>
                        </a:rPr>
                        <a:t>5 camels</a:t>
                      </a:r>
                      <a:endParaRPr kumimoji="0" lang="en-US" sz="2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cs typeface="Arial" charset="0"/>
                        </a:rPr>
                        <a:t>1 sheep or goat</a:t>
                      </a:r>
                      <a:endParaRPr kumimoji="0" lang="en-US" sz="2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283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Cow</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30 cows/40 cows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1 year 0ld cow/A 2 yr old cow</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37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Goats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40 goats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 goat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Date Placeholder 3"/>
          <p:cNvSpPr>
            <a:spLocks noGrp="1"/>
          </p:cNvSpPr>
          <p:nvPr>
            <p:ph type="dt" sz="half" idx="10"/>
          </p:nvPr>
        </p:nvSpPr>
        <p:spPr/>
        <p:txBody>
          <a:bodyPr/>
          <a:lstStyle/>
          <a:p>
            <a:fld id="{3D9B1A0E-3E53-4E6B-9292-539BEE06DE4C}" type="datetime1">
              <a:rPr lang="en-US" smtClean="0"/>
              <a:pPr/>
              <a:t>20-Apr-18</a:t>
            </a:fld>
            <a:endParaRPr lang="en-US"/>
          </a:p>
        </p:txBody>
      </p:sp>
      <p:sp>
        <p:nvSpPr>
          <p:cNvPr id="5" name="Slide Number Placeholder 4"/>
          <p:cNvSpPr>
            <a:spLocks noGrp="1"/>
          </p:cNvSpPr>
          <p:nvPr>
            <p:ph type="sldNum" sz="quarter" idx="12"/>
          </p:nvPr>
        </p:nvSpPr>
        <p:spPr/>
        <p:txBody>
          <a:bodyPr/>
          <a:lstStyle/>
          <a:p>
            <a:fld id="{BB22BD9E-7BCD-491C-A268-5C404FDEBC42}" type="slidenum">
              <a:rPr lang="en-US" smtClean="0"/>
              <a:pPr/>
              <a:t>22</a:t>
            </a:fld>
            <a:endParaRPr lang="en-US"/>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609600"/>
          </a:xfrm>
        </p:spPr>
        <p:txBody>
          <a:bodyPr>
            <a:normAutofit fontScale="90000"/>
          </a:bodyPr>
          <a:lstStyle/>
          <a:p>
            <a:r>
              <a:rPr lang="en-US" b="1" dirty="0" err="1" smtClean="0"/>
              <a:t>Zakat</a:t>
            </a:r>
            <a:r>
              <a:rPr lang="en-US" b="1" dirty="0" smtClean="0"/>
              <a:t> on Farm Produce Contd.</a:t>
            </a:r>
            <a:endParaRPr lang="en-US" dirty="0"/>
          </a:p>
        </p:txBody>
      </p:sp>
      <p:sp>
        <p:nvSpPr>
          <p:cNvPr id="3" name="Subtitle 2"/>
          <p:cNvSpPr>
            <a:spLocks noGrp="1"/>
          </p:cNvSpPr>
          <p:nvPr>
            <p:ph type="subTitle" idx="1"/>
          </p:nvPr>
        </p:nvSpPr>
        <p:spPr>
          <a:xfrm>
            <a:off x="381000" y="1066800"/>
            <a:ext cx="8382000" cy="5257800"/>
          </a:xfrm>
        </p:spPr>
        <p:txBody>
          <a:bodyPr>
            <a:normAutofit/>
          </a:bodyPr>
          <a:lstStyle/>
          <a:p>
            <a:pPr algn="l"/>
            <a:r>
              <a:rPr lang="en-US" dirty="0" smtClean="0">
                <a:solidFill>
                  <a:schemeClr val="tx1"/>
                </a:solidFill>
              </a:rPr>
              <a:t>B. 1,200 </a:t>
            </a:r>
            <a:r>
              <a:rPr lang="en-US" dirty="0" err="1" smtClean="0">
                <a:solidFill>
                  <a:schemeClr val="tx1"/>
                </a:solidFill>
              </a:rPr>
              <a:t>muds</a:t>
            </a:r>
            <a:r>
              <a:rPr lang="en-US" dirty="0" smtClean="0">
                <a:solidFill>
                  <a:schemeClr val="tx1"/>
                </a:solidFill>
              </a:rPr>
              <a:t> of grains or 653gk (or about 13 of 50kg bags)</a:t>
            </a:r>
          </a:p>
          <a:p>
            <a:pPr algn="l"/>
            <a:r>
              <a:rPr lang="en-US" dirty="0" smtClean="0">
                <a:solidFill>
                  <a:schemeClr val="tx1"/>
                </a:solidFill>
              </a:rPr>
              <a:t>C. </a:t>
            </a:r>
            <a:r>
              <a:rPr lang="en-US" u="sng" dirty="0" smtClean="0">
                <a:solidFill>
                  <a:schemeClr val="tx1"/>
                </a:solidFill>
              </a:rPr>
              <a:t>Non- Irrigated </a:t>
            </a:r>
            <a:r>
              <a:rPr lang="en-US" dirty="0" smtClean="0">
                <a:solidFill>
                  <a:schemeClr val="tx1"/>
                </a:solidFill>
              </a:rPr>
              <a:t>- 1,200 ÷ 10 = 120 </a:t>
            </a:r>
            <a:r>
              <a:rPr lang="en-US" dirty="0" err="1" smtClean="0">
                <a:solidFill>
                  <a:schemeClr val="tx1"/>
                </a:solidFill>
              </a:rPr>
              <a:t>muds</a:t>
            </a:r>
            <a:endParaRPr lang="en-US" dirty="0" smtClean="0">
              <a:solidFill>
                <a:schemeClr val="tx1"/>
              </a:solidFill>
            </a:endParaRPr>
          </a:p>
          <a:p>
            <a:pPr algn="l"/>
            <a:r>
              <a:rPr lang="en-US" dirty="0" smtClean="0">
                <a:solidFill>
                  <a:schemeClr val="tx1"/>
                </a:solidFill>
              </a:rPr>
              <a:t>- </a:t>
            </a:r>
            <a:r>
              <a:rPr lang="en-US" u="sng" dirty="0" smtClean="0">
                <a:solidFill>
                  <a:schemeClr val="tx1"/>
                </a:solidFill>
              </a:rPr>
              <a:t>Irrigated</a:t>
            </a:r>
            <a:r>
              <a:rPr lang="en-US" dirty="0" smtClean="0">
                <a:solidFill>
                  <a:schemeClr val="tx1"/>
                </a:solidFill>
              </a:rPr>
              <a:t> – 1200 ÷ 20 = 60</a:t>
            </a:r>
          </a:p>
          <a:p>
            <a:pPr algn="l">
              <a:buFontTx/>
              <a:buChar char="-"/>
            </a:pPr>
            <a:r>
              <a:rPr lang="en-US" dirty="0" smtClean="0">
                <a:solidFill>
                  <a:schemeClr val="tx1"/>
                </a:solidFill>
              </a:rPr>
              <a:t>Combination of both Irrigated and Non-Irrigated produce = 1200 ÷ 15 = 80muds</a:t>
            </a:r>
          </a:p>
          <a:p>
            <a:pPr algn="l"/>
            <a:r>
              <a:rPr lang="en-US" dirty="0" smtClean="0">
                <a:solidFill>
                  <a:schemeClr val="tx1"/>
                </a:solidFill>
              </a:rPr>
              <a:t>D. 20 Bags of 50kg grains ÷ 10 = 2bags</a:t>
            </a:r>
          </a:p>
          <a:p>
            <a:pPr algn="l">
              <a:buFontTx/>
              <a:buChar char="-"/>
            </a:pPr>
            <a:r>
              <a:rPr lang="en-US" dirty="0" smtClean="0">
                <a:solidFill>
                  <a:schemeClr val="tx1"/>
                </a:solidFill>
              </a:rPr>
              <a:t>20bags of 50kg grains ÷  20 = 1bag</a:t>
            </a:r>
          </a:p>
          <a:p>
            <a:pPr algn="l">
              <a:buFontTx/>
              <a:buChar char="-"/>
            </a:pPr>
            <a:r>
              <a:rPr lang="en-US" dirty="0">
                <a:solidFill>
                  <a:schemeClr val="tx1"/>
                </a:solidFill>
              </a:rPr>
              <a:t> </a:t>
            </a:r>
            <a:r>
              <a:rPr lang="en-US" dirty="0" smtClean="0">
                <a:solidFill>
                  <a:schemeClr val="tx1"/>
                </a:solidFill>
              </a:rPr>
              <a:t>20 bags of 50kg grains ÷ 15 = 1½  bags.</a:t>
            </a:r>
            <a:endParaRPr lang="en-US" dirty="0">
              <a:solidFill>
                <a:schemeClr val="tx1"/>
              </a:solidFill>
            </a:endParaRPr>
          </a:p>
          <a:p>
            <a:pPr algn="l"/>
            <a:endParaRPr lang="en-US" dirty="0"/>
          </a:p>
        </p:txBody>
      </p:sp>
      <p:sp>
        <p:nvSpPr>
          <p:cNvPr id="4" name="Date Placeholder 3"/>
          <p:cNvSpPr>
            <a:spLocks noGrp="1"/>
          </p:cNvSpPr>
          <p:nvPr>
            <p:ph type="dt" sz="half" idx="10"/>
          </p:nvPr>
        </p:nvSpPr>
        <p:spPr/>
        <p:txBody>
          <a:bodyPr/>
          <a:lstStyle/>
          <a:p>
            <a:fld id="{83BD5DFF-F9ED-4006-A713-00F10C9A48C4}" type="datetime1">
              <a:rPr lang="en-US" smtClean="0"/>
              <a:pPr/>
              <a:t>20-Apr-18</a:t>
            </a:fld>
            <a:endParaRPr lang="en-US"/>
          </a:p>
        </p:txBody>
      </p:sp>
      <p:sp>
        <p:nvSpPr>
          <p:cNvPr id="5" name="Slide Number Placeholder 4"/>
          <p:cNvSpPr>
            <a:spLocks noGrp="1"/>
          </p:cNvSpPr>
          <p:nvPr>
            <p:ph type="sldNum" sz="quarter" idx="12"/>
          </p:nvPr>
        </p:nvSpPr>
        <p:spPr/>
        <p:txBody>
          <a:bodyPr/>
          <a:lstStyle/>
          <a:p>
            <a:fld id="{BB22BD9E-7BCD-491C-A268-5C404FDEBC42}" type="slidenum">
              <a:rPr lang="en-US" smtClean="0"/>
              <a:pPr/>
              <a:t>23</a:t>
            </a:fld>
            <a:endParaRPr lang="en-US"/>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5613" y="577850"/>
            <a:ext cx="8226425" cy="412750"/>
          </a:xfrm>
        </p:spPr>
        <p:txBody>
          <a:bodyPr>
            <a:normAutofit fontScale="90000"/>
          </a:bodyPr>
          <a:lstStyle/>
          <a:p>
            <a:pPr eaLnBrk="1" hangingPunct="1">
              <a:defRPr/>
            </a:pPr>
            <a:r>
              <a:rPr lang="en-US" sz="4000" b="1" dirty="0" err="1" smtClean="0"/>
              <a:t>Zakat</a:t>
            </a:r>
            <a:r>
              <a:rPr lang="en-US" sz="4000" b="1" dirty="0" smtClean="0"/>
              <a:t> on Fruits</a:t>
            </a:r>
            <a:br>
              <a:rPr lang="en-US" sz="4000" b="1" dirty="0" smtClean="0"/>
            </a:br>
            <a:endParaRPr lang="en-US" sz="4000" b="1" dirty="0" smtClean="0"/>
          </a:p>
        </p:txBody>
      </p:sp>
      <p:sp>
        <p:nvSpPr>
          <p:cNvPr id="38915" name="Rectangle 3"/>
          <p:cNvSpPr>
            <a:spLocks noGrp="1" noChangeArrowheads="1"/>
          </p:cNvSpPr>
          <p:nvPr>
            <p:ph idx="1"/>
          </p:nvPr>
        </p:nvSpPr>
        <p:spPr>
          <a:xfrm>
            <a:off x="455613" y="838200"/>
            <a:ext cx="8688387" cy="6019800"/>
          </a:xfrm>
        </p:spPr>
        <p:txBody>
          <a:bodyPr>
            <a:normAutofit lnSpcReduction="10000"/>
          </a:bodyPr>
          <a:lstStyle/>
          <a:p>
            <a:pPr eaLnBrk="1" hangingPunct="1">
              <a:lnSpc>
                <a:spcPct val="80000"/>
              </a:lnSpc>
              <a:defRPr/>
            </a:pPr>
            <a:r>
              <a:rPr lang="en-US" sz="2800" dirty="0" smtClean="0"/>
              <a:t>Fruits includes</a:t>
            </a:r>
          </a:p>
          <a:p>
            <a:pPr eaLnBrk="1" hangingPunct="1">
              <a:lnSpc>
                <a:spcPct val="80000"/>
              </a:lnSpc>
              <a:buFont typeface="Wingdings" pitchFamily="2" charset="2"/>
              <a:buNone/>
              <a:defRPr/>
            </a:pPr>
            <a:r>
              <a:rPr lang="en-US" sz="2800" dirty="0" smtClean="0"/>
              <a:t>	</a:t>
            </a:r>
            <a:r>
              <a:rPr lang="en-US" sz="2800" dirty="0" err="1" smtClean="0"/>
              <a:t>i</a:t>
            </a:r>
            <a:r>
              <a:rPr lang="en-US" sz="2800" dirty="0" smtClean="0"/>
              <a:t>)	Tomatoes	ii)	Pineapple	iii)	Banana</a:t>
            </a:r>
          </a:p>
          <a:p>
            <a:pPr eaLnBrk="1" hangingPunct="1">
              <a:lnSpc>
                <a:spcPct val="80000"/>
              </a:lnSpc>
              <a:buFont typeface="Wingdings" pitchFamily="2" charset="2"/>
              <a:buNone/>
              <a:defRPr/>
            </a:pPr>
            <a:r>
              <a:rPr lang="en-US" sz="2800" dirty="0" smtClean="0"/>
              <a:t>	iv)	Pawpaw	v)	Spinach (</a:t>
            </a:r>
            <a:r>
              <a:rPr lang="en-US" sz="2800" dirty="0" err="1" smtClean="0"/>
              <a:t>Efo</a:t>
            </a:r>
            <a:r>
              <a:rPr lang="en-US" sz="2800" dirty="0" smtClean="0"/>
              <a:t>)	</a:t>
            </a:r>
          </a:p>
          <a:p>
            <a:pPr eaLnBrk="1" hangingPunct="1">
              <a:lnSpc>
                <a:spcPct val="80000"/>
              </a:lnSpc>
              <a:buFont typeface="Wingdings" pitchFamily="2" charset="2"/>
              <a:buNone/>
              <a:defRPr/>
            </a:pPr>
            <a:r>
              <a:rPr lang="en-US" sz="2800" dirty="0" smtClean="0"/>
              <a:t>	vi)	Okra (</a:t>
            </a:r>
            <a:r>
              <a:rPr lang="en-US" sz="2800" dirty="0" err="1" smtClean="0"/>
              <a:t>Ila</a:t>
            </a:r>
            <a:r>
              <a:rPr lang="en-US" sz="2800" dirty="0" smtClean="0"/>
              <a:t>)	vii) Oranges and the likes</a:t>
            </a:r>
          </a:p>
          <a:p>
            <a:pPr eaLnBrk="1" hangingPunct="1">
              <a:lnSpc>
                <a:spcPct val="80000"/>
              </a:lnSpc>
              <a:buFont typeface="Wingdings" pitchFamily="2" charset="2"/>
              <a:buNone/>
              <a:defRPr/>
            </a:pPr>
            <a:endParaRPr lang="en-US" sz="2800" dirty="0" smtClean="0"/>
          </a:p>
          <a:p>
            <a:pPr eaLnBrk="1" hangingPunct="1">
              <a:lnSpc>
                <a:spcPct val="80000"/>
              </a:lnSpc>
              <a:defRPr/>
            </a:pPr>
            <a:r>
              <a:rPr lang="en-US" sz="2800" dirty="0" smtClean="0"/>
              <a:t>Though all of the above were not </a:t>
            </a:r>
            <a:r>
              <a:rPr lang="en-US" sz="2800" dirty="0" err="1" smtClean="0"/>
              <a:t>Zakatable</a:t>
            </a:r>
            <a:r>
              <a:rPr lang="en-US" sz="2800" dirty="0" smtClean="0"/>
              <a:t>  before but due to their commercial value now, they were considered to be </a:t>
            </a:r>
            <a:r>
              <a:rPr lang="en-US" sz="2800" dirty="0" err="1" smtClean="0"/>
              <a:t>Zakatable</a:t>
            </a:r>
            <a:r>
              <a:rPr lang="en-US" sz="2800" dirty="0" smtClean="0"/>
              <a:t>. </a:t>
            </a:r>
          </a:p>
          <a:p>
            <a:pPr eaLnBrk="1" hangingPunct="1">
              <a:lnSpc>
                <a:spcPct val="80000"/>
              </a:lnSpc>
              <a:defRPr/>
            </a:pPr>
            <a:r>
              <a:rPr lang="en-US" sz="2800" dirty="0" smtClean="0"/>
              <a:t>The whole products will be valued and if up to 85gm worth of gold then 2.5% will be paid as </a:t>
            </a:r>
            <a:r>
              <a:rPr lang="en-US" sz="2800" dirty="0" err="1" smtClean="0"/>
              <a:t>Zakat</a:t>
            </a:r>
            <a:endParaRPr lang="en-US" sz="2800" dirty="0"/>
          </a:p>
          <a:p>
            <a:pPr eaLnBrk="1" hangingPunct="1">
              <a:lnSpc>
                <a:spcPct val="80000"/>
              </a:lnSpc>
              <a:defRPr/>
            </a:pPr>
            <a:r>
              <a:rPr lang="en-US" sz="2800" dirty="0" smtClean="0"/>
              <a:t>The same ruling goes for poultry farming, snail rearing, fishery and rabbit keeping </a:t>
            </a:r>
          </a:p>
          <a:p>
            <a:pPr>
              <a:lnSpc>
                <a:spcPct val="80000"/>
              </a:lnSpc>
              <a:buNone/>
              <a:defRPr/>
            </a:pPr>
            <a:r>
              <a:rPr lang="en-US" sz="2800" dirty="0" smtClean="0"/>
              <a:t>A Muslim trader in fruits who has items worth of 1.5m = 1,500,000 ÷</a:t>
            </a:r>
            <a:r>
              <a:rPr lang="en-US" sz="2800" dirty="0"/>
              <a:t> </a:t>
            </a:r>
            <a:r>
              <a:rPr lang="en-US" sz="2800" dirty="0" smtClean="0"/>
              <a:t>40 = </a:t>
            </a:r>
            <a:r>
              <a:rPr lang="en-US" sz="2800" strike="dblStrike" dirty="0" smtClean="0"/>
              <a:t>N</a:t>
            </a:r>
            <a:r>
              <a:rPr lang="en-US" sz="2800" dirty="0" smtClean="0"/>
              <a:t>37,500</a:t>
            </a:r>
          </a:p>
          <a:p>
            <a:pPr>
              <a:lnSpc>
                <a:spcPct val="80000"/>
              </a:lnSpc>
              <a:buNone/>
              <a:defRPr/>
            </a:pPr>
            <a:r>
              <a:rPr lang="en-US" sz="2800" dirty="0" smtClean="0"/>
              <a:t>He can pay in cash and or materials.</a:t>
            </a:r>
          </a:p>
          <a:p>
            <a:pPr>
              <a:lnSpc>
                <a:spcPct val="80000"/>
              </a:lnSpc>
              <a:buNone/>
              <a:defRPr/>
            </a:pPr>
            <a:r>
              <a:rPr lang="en-US" sz="2800" dirty="0" err="1" smtClean="0"/>
              <a:t>Zakat</a:t>
            </a:r>
            <a:r>
              <a:rPr lang="en-US" sz="2800" dirty="0" smtClean="0"/>
              <a:t> rate is 1/40 as in trade.</a:t>
            </a:r>
            <a:endParaRPr lang="en-US" sz="2800" dirty="0"/>
          </a:p>
        </p:txBody>
      </p:sp>
      <p:sp>
        <p:nvSpPr>
          <p:cNvPr id="4" name="Date Placeholder 3"/>
          <p:cNvSpPr>
            <a:spLocks noGrp="1"/>
          </p:cNvSpPr>
          <p:nvPr>
            <p:ph type="dt" sz="half" idx="10"/>
          </p:nvPr>
        </p:nvSpPr>
        <p:spPr/>
        <p:txBody>
          <a:bodyPr/>
          <a:lstStyle/>
          <a:p>
            <a:fld id="{A4778981-6A4B-4AAC-8A14-7728B7A273EA}" type="datetime1">
              <a:rPr lang="en-US" smtClean="0"/>
              <a:pPr/>
              <a:t>20-Apr-18</a:t>
            </a:fld>
            <a:endParaRPr lang="en-US"/>
          </a:p>
        </p:txBody>
      </p:sp>
      <p:sp>
        <p:nvSpPr>
          <p:cNvPr id="5" name="Slide Number Placeholder 4"/>
          <p:cNvSpPr>
            <a:spLocks noGrp="1"/>
          </p:cNvSpPr>
          <p:nvPr>
            <p:ph type="sldNum" sz="quarter" idx="12"/>
          </p:nvPr>
        </p:nvSpPr>
        <p:spPr/>
        <p:txBody>
          <a:bodyPr/>
          <a:lstStyle/>
          <a:p>
            <a:fld id="{BB22BD9E-7BCD-491C-A268-5C404FDEBC42}" type="slidenum">
              <a:rPr lang="en-US" smtClean="0"/>
              <a:pPr/>
              <a:t>24</a:t>
            </a:fld>
            <a:endParaRPr lang="en-US"/>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0" y="0"/>
            <a:ext cx="8535988" cy="641350"/>
          </a:xfrm>
        </p:spPr>
        <p:txBody>
          <a:bodyPr>
            <a:normAutofit fontScale="90000"/>
          </a:bodyPr>
          <a:lstStyle/>
          <a:p>
            <a:pPr eaLnBrk="1" hangingPunct="1">
              <a:defRPr/>
            </a:pPr>
            <a:r>
              <a:rPr lang="en-US" sz="4000" b="1" smtClean="0"/>
              <a:t>Zakat on Palm Oil, Honey and Milk</a:t>
            </a:r>
          </a:p>
        </p:txBody>
      </p:sp>
      <p:sp>
        <p:nvSpPr>
          <p:cNvPr id="39939" name="Rectangle 3"/>
          <p:cNvSpPr>
            <a:spLocks noGrp="1" noChangeArrowheads="1"/>
          </p:cNvSpPr>
          <p:nvPr>
            <p:ph idx="1"/>
          </p:nvPr>
        </p:nvSpPr>
        <p:spPr>
          <a:xfrm>
            <a:off x="455613" y="609600"/>
            <a:ext cx="8226425" cy="5715000"/>
          </a:xfrm>
        </p:spPr>
        <p:txBody>
          <a:bodyPr>
            <a:normAutofit fontScale="92500"/>
          </a:bodyPr>
          <a:lstStyle/>
          <a:p>
            <a:pPr eaLnBrk="1" hangingPunct="1">
              <a:lnSpc>
                <a:spcPct val="90000"/>
              </a:lnSpc>
              <a:defRPr/>
            </a:pPr>
            <a:r>
              <a:rPr lang="en-US" sz="2400" dirty="0" smtClean="0"/>
              <a:t>Some scholars agreed that </a:t>
            </a:r>
            <a:r>
              <a:rPr lang="en-US" sz="2400" dirty="0" err="1" smtClean="0"/>
              <a:t>Nissab</a:t>
            </a:r>
            <a:r>
              <a:rPr lang="en-US" sz="2400" dirty="0" smtClean="0"/>
              <a:t> of honey, groundnut oil and palm oil are the same and this is the popular opinion. </a:t>
            </a:r>
            <a:r>
              <a:rPr lang="en-US" sz="2400" dirty="0" err="1" smtClean="0"/>
              <a:t>Nissab</a:t>
            </a:r>
            <a:r>
              <a:rPr lang="en-US" sz="2400" dirty="0" smtClean="0"/>
              <a:t> is 160Ltrs or 653kg</a:t>
            </a:r>
          </a:p>
          <a:p>
            <a:pPr eaLnBrk="1" hangingPunct="1">
              <a:lnSpc>
                <a:spcPct val="90000"/>
              </a:lnSpc>
              <a:defRPr/>
            </a:pPr>
            <a:r>
              <a:rPr lang="en-US" sz="2400" dirty="0" err="1" smtClean="0"/>
              <a:t>Zakat</a:t>
            </a:r>
            <a:r>
              <a:rPr lang="en-US" sz="2400" dirty="0" smtClean="0"/>
              <a:t> is 1/10 if on plain ground but 1/20 if on a hill top or mountain.</a:t>
            </a:r>
          </a:p>
          <a:p>
            <a:pPr eaLnBrk="1" hangingPunct="1">
              <a:lnSpc>
                <a:spcPct val="90000"/>
              </a:lnSpc>
              <a:defRPr/>
            </a:pPr>
            <a:r>
              <a:rPr lang="en-US" sz="2400" dirty="0" smtClean="0"/>
              <a:t>On milk the source of production of the milk will not be </a:t>
            </a:r>
            <a:r>
              <a:rPr lang="en-US" sz="2400" dirty="0" err="1" smtClean="0"/>
              <a:t>Zakatable</a:t>
            </a:r>
            <a:r>
              <a:rPr lang="en-US" sz="2400" dirty="0" smtClean="0"/>
              <a:t>, but the milk will be </a:t>
            </a:r>
            <a:r>
              <a:rPr lang="en-US" sz="2400" dirty="0" err="1" smtClean="0"/>
              <a:t>Zakatable</a:t>
            </a:r>
            <a:r>
              <a:rPr lang="en-US" sz="2400" dirty="0" smtClean="0"/>
              <a:t>. Supposing the cattle were being reared for sale and at the same time used for milk production then the </a:t>
            </a:r>
            <a:r>
              <a:rPr lang="en-US" sz="2400" dirty="0" err="1" smtClean="0"/>
              <a:t>Nissab</a:t>
            </a:r>
            <a:r>
              <a:rPr lang="en-US" sz="2400" dirty="0" smtClean="0"/>
              <a:t> will be 85gm of gold of worth of the cattle and the </a:t>
            </a:r>
            <a:r>
              <a:rPr lang="en-US" sz="2400" dirty="0" err="1" smtClean="0"/>
              <a:t>Zakat</a:t>
            </a:r>
            <a:r>
              <a:rPr lang="en-US" sz="2400" dirty="0" smtClean="0"/>
              <a:t> is 2.5%. But if the animals are being used for milk production alone then the judgment of honey holds, that is 160Ltrs or 653kg of the milk </a:t>
            </a:r>
          </a:p>
          <a:p>
            <a:pPr marL="457200" indent="-457200">
              <a:lnSpc>
                <a:spcPct val="90000"/>
              </a:lnSpc>
              <a:buAutoNum type="alphaUcPeriod"/>
              <a:defRPr/>
            </a:pPr>
            <a:r>
              <a:rPr lang="en-US" sz="2400" dirty="0" smtClean="0"/>
              <a:t>ZAKAT ON HONEY- As at the time of writing this paper, 5litres of honey is N10,000. The calculation is 160 ÷ 5 = 32 x 10 = </a:t>
            </a:r>
            <a:r>
              <a:rPr lang="en-US" sz="2400" strike="dblStrike" dirty="0" smtClean="0"/>
              <a:t>N</a:t>
            </a:r>
            <a:r>
              <a:rPr lang="en-US" sz="2400" dirty="0" smtClean="0"/>
              <a:t>320,000  </a:t>
            </a:r>
            <a:r>
              <a:rPr lang="en-US" sz="2400" dirty="0" err="1" smtClean="0"/>
              <a:t>Zakat</a:t>
            </a:r>
            <a:r>
              <a:rPr lang="en-US" sz="2400" dirty="0" smtClean="0"/>
              <a:t> = </a:t>
            </a:r>
            <a:r>
              <a:rPr lang="en-US" sz="2400" strike="dblStrike" dirty="0" smtClean="0"/>
              <a:t>N</a:t>
            </a:r>
            <a:r>
              <a:rPr lang="en-US" sz="2400" dirty="0" smtClean="0"/>
              <a:t>32,000</a:t>
            </a:r>
          </a:p>
          <a:p>
            <a:pPr marL="457200" indent="-457200">
              <a:lnSpc>
                <a:spcPct val="90000"/>
              </a:lnSpc>
              <a:buNone/>
              <a:defRPr/>
            </a:pPr>
            <a:r>
              <a:rPr lang="en-US" sz="2400" dirty="0" smtClean="0"/>
              <a:t>-</a:t>
            </a:r>
            <a:r>
              <a:rPr lang="en-US" sz="2400" u="sng" dirty="0" smtClean="0"/>
              <a:t> </a:t>
            </a:r>
            <a:r>
              <a:rPr lang="en-US" sz="2400" b="1" u="sng" dirty="0" smtClean="0"/>
              <a:t>Non- irrigated </a:t>
            </a:r>
            <a:r>
              <a:rPr lang="en-US" sz="2400" dirty="0" smtClean="0"/>
              <a:t>is 320,000 ÷ 10 = 32,000</a:t>
            </a:r>
          </a:p>
          <a:p>
            <a:pPr marL="457200" indent="-457200">
              <a:lnSpc>
                <a:spcPct val="90000"/>
              </a:lnSpc>
              <a:buNone/>
              <a:defRPr/>
            </a:pPr>
            <a:r>
              <a:rPr lang="en-US" sz="2400" dirty="0" smtClean="0"/>
              <a:t>- </a:t>
            </a:r>
            <a:r>
              <a:rPr lang="en-US" sz="2400" b="1" u="sng" dirty="0" smtClean="0"/>
              <a:t>Irrigated</a:t>
            </a:r>
            <a:r>
              <a:rPr lang="en-US" sz="2400" dirty="0" smtClean="0"/>
              <a:t> would be 32,000 ÷ 2 = </a:t>
            </a:r>
            <a:r>
              <a:rPr lang="en-US" sz="2400" strike="dblStrike" dirty="0" smtClean="0"/>
              <a:t>N</a:t>
            </a:r>
            <a:r>
              <a:rPr lang="en-US" sz="2400" dirty="0" smtClean="0"/>
              <a:t>16,000 0r 320,000 ÷ 20 = </a:t>
            </a:r>
            <a:r>
              <a:rPr lang="en-US" sz="2400" strike="dblStrike" dirty="0" smtClean="0"/>
              <a:t>N</a:t>
            </a:r>
            <a:r>
              <a:rPr lang="en-US" sz="2400" dirty="0" smtClean="0"/>
              <a:t>16.000</a:t>
            </a:r>
          </a:p>
          <a:p>
            <a:pPr eaLnBrk="1" hangingPunct="1">
              <a:lnSpc>
                <a:spcPct val="90000"/>
              </a:lnSpc>
              <a:buNone/>
              <a:defRPr/>
            </a:pPr>
            <a:endParaRPr lang="en-US" sz="2400" dirty="0" smtClean="0"/>
          </a:p>
        </p:txBody>
      </p:sp>
      <p:sp>
        <p:nvSpPr>
          <p:cNvPr id="4" name="Date Placeholder 3"/>
          <p:cNvSpPr>
            <a:spLocks noGrp="1"/>
          </p:cNvSpPr>
          <p:nvPr>
            <p:ph type="dt" sz="half" idx="10"/>
          </p:nvPr>
        </p:nvSpPr>
        <p:spPr/>
        <p:txBody>
          <a:bodyPr/>
          <a:lstStyle/>
          <a:p>
            <a:fld id="{3B8079FB-06CF-4299-9B3B-41078F85CE61}" type="datetime1">
              <a:rPr lang="en-US" smtClean="0"/>
              <a:pPr/>
              <a:t>20-Apr-18</a:t>
            </a:fld>
            <a:endParaRPr lang="en-US"/>
          </a:p>
        </p:txBody>
      </p:sp>
      <p:sp>
        <p:nvSpPr>
          <p:cNvPr id="5" name="Slide Number Placeholder 4"/>
          <p:cNvSpPr>
            <a:spLocks noGrp="1"/>
          </p:cNvSpPr>
          <p:nvPr>
            <p:ph type="sldNum" sz="quarter" idx="12"/>
          </p:nvPr>
        </p:nvSpPr>
        <p:spPr/>
        <p:txBody>
          <a:bodyPr/>
          <a:lstStyle/>
          <a:p>
            <a:fld id="{BB22BD9E-7BCD-491C-A268-5C404FDEBC42}" type="slidenum">
              <a:rPr lang="en-US" smtClean="0"/>
              <a:pPr/>
              <a:t>25</a:t>
            </a:fld>
            <a:endParaRPr lang="en-US"/>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914401"/>
          </a:xfrm>
        </p:spPr>
        <p:txBody>
          <a:bodyPr>
            <a:normAutofit/>
          </a:bodyPr>
          <a:lstStyle/>
          <a:p>
            <a:r>
              <a:rPr lang="en-US" sz="3600" b="1" dirty="0" smtClean="0"/>
              <a:t>CALCULATION OF ZAKAT ON PALM OIL</a:t>
            </a:r>
            <a:endParaRPr lang="en-US" sz="3600" b="1" dirty="0"/>
          </a:p>
        </p:txBody>
      </p:sp>
      <p:sp>
        <p:nvSpPr>
          <p:cNvPr id="3" name="Subtitle 2"/>
          <p:cNvSpPr>
            <a:spLocks noGrp="1"/>
          </p:cNvSpPr>
          <p:nvPr>
            <p:ph type="subTitle" idx="1"/>
          </p:nvPr>
        </p:nvSpPr>
        <p:spPr>
          <a:xfrm>
            <a:off x="533400" y="1371600"/>
            <a:ext cx="8229600" cy="5105400"/>
          </a:xfrm>
        </p:spPr>
        <p:txBody>
          <a:bodyPr>
            <a:normAutofit fontScale="92500" lnSpcReduction="10000"/>
          </a:bodyPr>
          <a:lstStyle/>
          <a:p>
            <a:pPr algn="l"/>
            <a:r>
              <a:rPr lang="en-US" dirty="0" smtClean="0">
                <a:solidFill>
                  <a:schemeClr val="tx1"/>
                </a:solidFill>
              </a:rPr>
              <a:t>B. As at the time of compiling this work, 20litres of palm oil is N10,500. The calculation is 160÷ 20 = 8 x N10,500 = N84,000.</a:t>
            </a:r>
          </a:p>
          <a:p>
            <a:pPr algn="l"/>
            <a:r>
              <a:rPr lang="en-US" b="1" u="sng" dirty="0" smtClean="0">
                <a:solidFill>
                  <a:schemeClr val="tx1"/>
                </a:solidFill>
              </a:rPr>
              <a:t>Non- Irrigated </a:t>
            </a:r>
            <a:r>
              <a:rPr lang="en-US" dirty="0" err="1" smtClean="0">
                <a:solidFill>
                  <a:schemeClr val="tx1"/>
                </a:solidFill>
              </a:rPr>
              <a:t>Zakat</a:t>
            </a:r>
            <a:r>
              <a:rPr lang="en-US" dirty="0" smtClean="0">
                <a:solidFill>
                  <a:schemeClr val="tx1"/>
                </a:solidFill>
              </a:rPr>
              <a:t> is N84,000 ÷ 10 = N8,400</a:t>
            </a:r>
          </a:p>
          <a:p>
            <a:pPr algn="l"/>
            <a:r>
              <a:rPr lang="en-US" b="1" u="sng" dirty="0" smtClean="0">
                <a:solidFill>
                  <a:schemeClr val="tx1"/>
                </a:solidFill>
              </a:rPr>
              <a:t>Irrigated</a:t>
            </a:r>
            <a:r>
              <a:rPr lang="en-US" dirty="0" smtClean="0">
                <a:solidFill>
                  <a:schemeClr val="tx1"/>
                </a:solidFill>
              </a:rPr>
              <a:t> – N8,400 ÷ N4,200 or N84,000 ÷ 20 = N4,200</a:t>
            </a:r>
          </a:p>
          <a:p>
            <a:pPr algn="l"/>
            <a:r>
              <a:rPr lang="en-US" dirty="0" smtClean="0">
                <a:solidFill>
                  <a:schemeClr val="tx1"/>
                </a:solidFill>
              </a:rPr>
              <a:t>C. ZAKAT on milk as in B and </a:t>
            </a:r>
            <a:r>
              <a:rPr lang="en-US" dirty="0" err="1" smtClean="0">
                <a:solidFill>
                  <a:schemeClr val="tx1"/>
                </a:solidFill>
              </a:rPr>
              <a:t>Zakat</a:t>
            </a:r>
            <a:r>
              <a:rPr lang="en-US" dirty="0" smtClean="0">
                <a:solidFill>
                  <a:schemeClr val="tx1"/>
                </a:solidFill>
              </a:rPr>
              <a:t> on fruits</a:t>
            </a:r>
          </a:p>
          <a:p>
            <a:pPr algn="l">
              <a:buFontTx/>
              <a:buChar char="-"/>
            </a:pPr>
            <a:r>
              <a:rPr lang="en-US" dirty="0" smtClean="0">
                <a:solidFill>
                  <a:schemeClr val="tx1"/>
                </a:solidFill>
              </a:rPr>
              <a:t>B for non irrigated</a:t>
            </a:r>
          </a:p>
          <a:p>
            <a:pPr algn="l">
              <a:buFontTx/>
              <a:buChar char="-"/>
            </a:pPr>
            <a:r>
              <a:rPr lang="en-US" dirty="0" smtClean="0">
                <a:solidFill>
                  <a:schemeClr val="tx1"/>
                </a:solidFill>
              </a:rPr>
              <a:t>- as in </a:t>
            </a:r>
            <a:r>
              <a:rPr lang="en-US" dirty="0" err="1" smtClean="0">
                <a:solidFill>
                  <a:schemeClr val="tx1"/>
                </a:solidFill>
              </a:rPr>
              <a:t>Zakat</a:t>
            </a:r>
            <a:r>
              <a:rPr lang="en-US" dirty="0" smtClean="0">
                <a:solidFill>
                  <a:schemeClr val="tx1"/>
                </a:solidFill>
              </a:rPr>
              <a:t> on fruit / trade because in most cases in the modern time, mass production of milk is through industries</a:t>
            </a:r>
            <a:endParaRPr lang="en-US" dirty="0">
              <a:solidFill>
                <a:schemeClr val="tx1"/>
              </a:solidFill>
            </a:endParaRPr>
          </a:p>
        </p:txBody>
      </p:sp>
      <p:sp>
        <p:nvSpPr>
          <p:cNvPr id="4" name="Date Placeholder 3"/>
          <p:cNvSpPr>
            <a:spLocks noGrp="1"/>
          </p:cNvSpPr>
          <p:nvPr>
            <p:ph type="dt" sz="half" idx="10"/>
          </p:nvPr>
        </p:nvSpPr>
        <p:spPr/>
        <p:txBody>
          <a:bodyPr/>
          <a:lstStyle/>
          <a:p>
            <a:fld id="{996264D4-85CB-4136-9F6D-FC72B3C3E392}" type="datetime1">
              <a:rPr lang="en-US" smtClean="0"/>
              <a:pPr/>
              <a:t>20-Apr-18</a:t>
            </a:fld>
            <a:endParaRPr lang="en-US"/>
          </a:p>
        </p:txBody>
      </p:sp>
      <p:sp>
        <p:nvSpPr>
          <p:cNvPr id="5" name="Slide Number Placeholder 4"/>
          <p:cNvSpPr>
            <a:spLocks noGrp="1"/>
          </p:cNvSpPr>
          <p:nvPr>
            <p:ph type="sldNum" sz="quarter" idx="12"/>
          </p:nvPr>
        </p:nvSpPr>
        <p:spPr/>
        <p:txBody>
          <a:bodyPr/>
          <a:lstStyle/>
          <a:p>
            <a:fld id="{BB22BD9E-7BCD-491C-A268-5C404FDEBC42}" type="slidenum">
              <a:rPr lang="en-US" smtClean="0"/>
              <a:pPr/>
              <a:t>26</a:t>
            </a:fld>
            <a:endParaRPr lang="en-US"/>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5613" y="273050"/>
            <a:ext cx="8459787" cy="641350"/>
          </a:xfrm>
        </p:spPr>
        <p:txBody>
          <a:bodyPr>
            <a:normAutofit fontScale="90000"/>
          </a:bodyPr>
          <a:lstStyle/>
          <a:p>
            <a:pPr eaLnBrk="1" hangingPunct="1">
              <a:defRPr/>
            </a:pPr>
            <a:r>
              <a:rPr lang="en-US" sz="3600" b="1" smtClean="0"/>
              <a:t>Zakat on Land and Landed property</a:t>
            </a:r>
            <a:r>
              <a:rPr lang="en-US" sz="4000" smtClean="0"/>
              <a:t/>
            </a:r>
            <a:br>
              <a:rPr lang="en-US" sz="4000" smtClean="0"/>
            </a:br>
            <a:endParaRPr lang="en-US" sz="4000" smtClean="0"/>
          </a:p>
        </p:txBody>
      </p:sp>
      <p:sp>
        <p:nvSpPr>
          <p:cNvPr id="40963" name="Rectangle 3"/>
          <p:cNvSpPr>
            <a:spLocks noGrp="1" noChangeArrowheads="1"/>
          </p:cNvSpPr>
          <p:nvPr>
            <p:ph idx="1"/>
          </p:nvPr>
        </p:nvSpPr>
        <p:spPr>
          <a:xfrm>
            <a:off x="455613" y="838200"/>
            <a:ext cx="8226425" cy="5257800"/>
          </a:xfrm>
        </p:spPr>
        <p:txBody>
          <a:bodyPr>
            <a:normAutofit lnSpcReduction="10000"/>
          </a:bodyPr>
          <a:lstStyle/>
          <a:p>
            <a:pPr eaLnBrk="1" hangingPunct="1">
              <a:lnSpc>
                <a:spcPct val="90000"/>
              </a:lnSpc>
              <a:buFont typeface="Wingdings" pitchFamily="2" charset="2"/>
              <a:buNone/>
              <a:defRPr/>
            </a:pPr>
            <a:r>
              <a:rPr lang="en-US" sz="2400" dirty="0" smtClean="0"/>
              <a:t>	The intention of acquiring a landed property or land is very important and must be verified for </a:t>
            </a:r>
            <a:r>
              <a:rPr lang="en-US" sz="2400" dirty="0" err="1" smtClean="0"/>
              <a:t>Zakat</a:t>
            </a:r>
            <a:r>
              <a:rPr lang="en-US" sz="2400" dirty="0" smtClean="0"/>
              <a:t> purpose</a:t>
            </a:r>
          </a:p>
          <a:p>
            <a:pPr eaLnBrk="1" hangingPunct="1">
              <a:lnSpc>
                <a:spcPct val="90000"/>
              </a:lnSpc>
              <a:buFont typeface="Wingdings" pitchFamily="2" charset="2"/>
              <a:buNone/>
              <a:defRPr/>
            </a:pPr>
            <a:endParaRPr lang="en-US" sz="1100" dirty="0" smtClean="0"/>
          </a:p>
          <a:p>
            <a:pPr eaLnBrk="1" hangingPunct="1">
              <a:lnSpc>
                <a:spcPct val="90000"/>
              </a:lnSpc>
              <a:buFont typeface="Wingdings" pitchFamily="2" charset="2"/>
              <a:buNone/>
              <a:defRPr/>
            </a:pPr>
            <a:r>
              <a:rPr lang="en-US" sz="2400" dirty="0" smtClean="0"/>
              <a:t> 	If the intention for purchase is for private use then </a:t>
            </a:r>
            <a:r>
              <a:rPr lang="en-US" sz="2400" dirty="0" err="1" smtClean="0"/>
              <a:t>Zakat</a:t>
            </a:r>
            <a:r>
              <a:rPr lang="en-US" sz="2400" dirty="0" smtClean="0"/>
              <a:t> will not be paid on it, but if it is for business or commercial purpose then </a:t>
            </a:r>
            <a:r>
              <a:rPr lang="en-US" sz="2400" dirty="0" err="1" smtClean="0"/>
              <a:t>Zakat</a:t>
            </a:r>
            <a:r>
              <a:rPr lang="en-US" sz="2400" dirty="0" smtClean="0"/>
              <a:t> will be paid. </a:t>
            </a:r>
          </a:p>
          <a:p>
            <a:pPr eaLnBrk="1" hangingPunct="1">
              <a:lnSpc>
                <a:spcPct val="90000"/>
              </a:lnSpc>
              <a:buFont typeface="Wingdings" pitchFamily="2" charset="2"/>
              <a:buNone/>
              <a:defRPr/>
            </a:pPr>
            <a:endParaRPr lang="en-US" sz="1100" dirty="0" smtClean="0"/>
          </a:p>
          <a:p>
            <a:pPr eaLnBrk="1" hangingPunct="1">
              <a:lnSpc>
                <a:spcPct val="90000"/>
              </a:lnSpc>
              <a:buFont typeface="Wingdings" pitchFamily="2" charset="2"/>
              <a:buNone/>
              <a:defRPr/>
            </a:pPr>
            <a:r>
              <a:rPr lang="en-US" sz="2400" dirty="0" smtClean="0"/>
              <a:t>	However if the intention is not clear or not yet decided by the owner as to what use the land will be put then no </a:t>
            </a:r>
            <a:r>
              <a:rPr lang="en-US" sz="2400" dirty="0" err="1" smtClean="0"/>
              <a:t>Zakat</a:t>
            </a:r>
            <a:r>
              <a:rPr lang="en-US" sz="2400" dirty="0" smtClean="0"/>
              <a:t> will be paid. Same judgment will hold for equipment.</a:t>
            </a:r>
          </a:p>
          <a:p>
            <a:pPr eaLnBrk="1" hangingPunct="1">
              <a:lnSpc>
                <a:spcPct val="90000"/>
              </a:lnSpc>
              <a:buFont typeface="Wingdings" pitchFamily="2" charset="2"/>
              <a:buNone/>
              <a:defRPr/>
            </a:pPr>
            <a:endParaRPr lang="en-US" sz="1100" dirty="0" smtClean="0"/>
          </a:p>
          <a:p>
            <a:pPr eaLnBrk="1" hangingPunct="1">
              <a:lnSpc>
                <a:spcPct val="90000"/>
              </a:lnSpc>
              <a:buFont typeface="Wingdings" pitchFamily="2" charset="2"/>
              <a:buNone/>
              <a:defRPr/>
            </a:pPr>
            <a:r>
              <a:rPr lang="en-US" sz="2400" dirty="0" smtClean="0"/>
              <a:t>	The </a:t>
            </a:r>
            <a:r>
              <a:rPr lang="en-US" sz="2400" dirty="0" err="1" smtClean="0"/>
              <a:t>Nissab</a:t>
            </a:r>
            <a:r>
              <a:rPr lang="en-US" sz="2400" dirty="0" smtClean="0"/>
              <a:t> is 85gm of gold at 2.5%.</a:t>
            </a:r>
          </a:p>
          <a:p>
            <a:pPr marL="514350" indent="-514350" eaLnBrk="1" hangingPunct="1">
              <a:lnSpc>
                <a:spcPct val="90000"/>
              </a:lnSpc>
              <a:buFont typeface="Wingdings" pitchFamily="2" charset="2"/>
              <a:buAutoNum type="romanLcPeriod"/>
              <a:defRPr/>
            </a:pPr>
            <a:r>
              <a:rPr lang="en-US" sz="2400" dirty="0" smtClean="0"/>
              <a:t>Valuation report is  here a key. </a:t>
            </a:r>
            <a:r>
              <a:rPr lang="en-US" sz="2400" dirty="0" err="1" smtClean="0"/>
              <a:t>Zakat</a:t>
            </a:r>
            <a:r>
              <a:rPr lang="en-US" sz="2400" dirty="0" smtClean="0"/>
              <a:t> is only considered from the value that is up to and beyond </a:t>
            </a:r>
            <a:r>
              <a:rPr lang="en-US" sz="2400" dirty="0" err="1" smtClean="0"/>
              <a:t>Nisab</a:t>
            </a:r>
            <a:r>
              <a:rPr lang="en-US" sz="2400" dirty="0" smtClean="0"/>
              <a:t>. </a:t>
            </a:r>
          </a:p>
          <a:p>
            <a:pPr marL="514350" indent="-514350" eaLnBrk="1" hangingPunct="1">
              <a:lnSpc>
                <a:spcPct val="90000"/>
              </a:lnSpc>
              <a:buFont typeface="Wingdings" pitchFamily="2" charset="2"/>
              <a:buAutoNum type="romanLcPeriod"/>
              <a:defRPr/>
            </a:pPr>
            <a:r>
              <a:rPr lang="en-US" sz="2400" dirty="0" smtClean="0"/>
              <a:t>If it is a vast land, </a:t>
            </a:r>
            <a:r>
              <a:rPr lang="en-US" sz="2400" dirty="0" err="1" smtClean="0"/>
              <a:t>Zakat</a:t>
            </a:r>
            <a:r>
              <a:rPr lang="en-US" sz="2400" dirty="0" smtClean="0"/>
              <a:t> can be collected directly from the material (Land) at 1/40</a:t>
            </a:r>
          </a:p>
          <a:p>
            <a:pPr marL="514350" indent="-514350" eaLnBrk="1" hangingPunct="1">
              <a:lnSpc>
                <a:spcPct val="90000"/>
              </a:lnSpc>
              <a:buNone/>
              <a:defRPr/>
            </a:pPr>
            <a:r>
              <a:rPr lang="en-US" sz="2400" dirty="0" smtClean="0"/>
              <a:t>i.e. 1 plot of land as </a:t>
            </a:r>
            <a:r>
              <a:rPr lang="en-US" sz="2400" dirty="0" err="1" smtClean="0"/>
              <a:t>Zakat</a:t>
            </a:r>
            <a:r>
              <a:rPr lang="en-US" sz="2400" dirty="0" smtClean="0"/>
              <a:t> from 40 plots and so on.</a:t>
            </a:r>
          </a:p>
          <a:p>
            <a:pPr eaLnBrk="1" hangingPunct="1">
              <a:lnSpc>
                <a:spcPct val="90000"/>
              </a:lnSpc>
              <a:buFont typeface="Wingdings" pitchFamily="2" charset="2"/>
              <a:buNone/>
              <a:defRPr/>
            </a:pPr>
            <a:endParaRPr lang="en-US" sz="2400" dirty="0" smtClean="0"/>
          </a:p>
        </p:txBody>
      </p:sp>
      <p:sp>
        <p:nvSpPr>
          <p:cNvPr id="4" name="Date Placeholder 3"/>
          <p:cNvSpPr>
            <a:spLocks noGrp="1"/>
          </p:cNvSpPr>
          <p:nvPr>
            <p:ph type="dt" sz="half" idx="10"/>
          </p:nvPr>
        </p:nvSpPr>
        <p:spPr/>
        <p:txBody>
          <a:bodyPr/>
          <a:lstStyle/>
          <a:p>
            <a:fld id="{A054E0CE-5463-42C8-8B6F-348C789C31F0}" type="datetime1">
              <a:rPr lang="en-US" smtClean="0"/>
              <a:pPr/>
              <a:t>20-Apr-18</a:t>
            </a:fld>
            <a:endParaRPr lang="en-US"/>
          </a:p>
        </p:txBody>
      </p:sp>
      <p:sp>
        <p:nvSpPr>
          <p:cNvPr id="5" name="Slide Number Placeholder 4"/>
          <p:cNvSpPr>
            <a:spLocks noGrp="1"/>
          </p:cNvSpPr>
          <p:nvPr>
            <p:ph type="sldNum" sz="quarter" idx="12"/>
          </p:nvPr>
        </p:nvSpPr>
        <p:spPr/>
        <p:txBody>
          <a:bodyPr/>
          <a:lstStyle/>
          <a:p>
            <a:fld id="{BB22BD9E-7BCD-491C-A268-5C404FDEBC42}" type="slidenum">
              <a:rPr lang="en-US" smtClean="0"/>
              <a:pPr/>
              <a:t>27</a:t>
            </a:fld>
            <a:endParaRPr lang="en-US"/>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pPr eaLnBrk="1" hangingPunct="1">
              <a:defRPr/>
            </a:pPr>
            <a:r>
              <a:rPr lang="en-US" sz="2800" b="1" smtClean="0"/>
              <a:t>Zakat on Company, Transportation business (vehicles, ships and aero-planes) and Artisans</a:t>
            </a:r>
            <a:r>
              <a:rPr lang="en-US" sz="4000" smtClean="0"/>
              <a:t/>
            </a:r>
            <a:br>
              <a:rPr lang="en-US" sz="4000" smtClean="0"/>
            </a:br>
            <a:endParaRPr lang="en-US" sz="4000" smtClean="0"/>
          </a:p>
        </p:txBody>
      </p:sp>
      <p:sp>
        <p:nvSpPr>
          <p:cNvPr id="41987" name="Rectangle 3"/>
          <p:cNvSpPr>
            <a:spLocks noGrp="1" noChangeArrowheads="1"/>
          </p:cNvSpPr>
          <p:nvPr>
            <p:ph idx="1"/>
          </p:nvPr>
        </p:nvSpPr>
        <p:spPr>
          <a:xfrm>
            <a:off x="457200" y="990600"/>
            <a:ext cx="8226425" cy="5867400"/>
          </a:xfrm>
        </p:spPr>
        <p:txBody>
          <a:bodyPr>
            <a:normAutofit/>
          </a:bodyPr>
          <a:lstStyle/>
          <a:p>
            <a:pPr eaLnBrk="1" hangingPunct="1">
              <a:lnSpc>
                <a:spcPct val="80000"/>
              </a:lnSpc>
              <a:defRPr/>
            </a:pPr>
            <a:r>
              <a:rPr lang="en-US" sz="2800" dirty="0" smtClean="0"/>
              <a:t>Net profit of the company is recommended;</a:t>
            </a:r>
          </a:p>
          <a:p>
            <a:pPr eaLnBrk="1" hangingPunct="1">
              <a:lnSpc>
                <a:spcPct val="80000"/>
              </a:lnSpc>
              <a:buFont typeface="Wingdings" pitchFamily="2" charset="2"/>
              <a:buNone/>
              <a:defRPr/>
            </a:pPr>
            <a:r>
              <a:rPr lang="en-US" sz="2800" dirty="0" smtClean="0"/>
              <a:t>	if Net profit is up to </a:t>
            </a:r>
            <a:r>
              <a:rPr lang="en-US" sz="2800" dirty="0" err="1" smtClean="0"/>
              <a:t>Nissab</a:t>
            </a:r>
            <a:r>
              <a:rPr lang="en-US" sz="2800" dirty="0" smtClean="0"/>
              <a:t>, 10% or 5% of the profit will be taken as </a:t>
            </a:r>
            <a:r>
              <a:rPr lang="en-US" sz="2800" dirty="0" err="1" smtClean="0"/>
              <a:t>Zakat</a:t>
            </a:r>
            <a:r>
              <a:rPr lang="en-US" sz="2800" dirty="0" smtClean="0"/>
              <a:t>.</a:t>
            </a:r>
          </a:p>
          <a:p>
            <a:pPr eaLnBrk="1" hangingPunct="1">
              <a:lnSpc>
                <a:spcPct val="80000"/>
              </a:lnSpc>
              <a:buFont typeface="Wingdings" pitchFamily="2" charset="2"/>
              <a:buNone/>
              <a:defRPr/>
            </a:pPr>
            <a:endParaRPr lang="en-US" sz="1200" dirty="0" smtClean="0"/>
          </a:p>
          <a:p>
            <a:pPr eaLnBrk="1" hangingPunct="1">
              <a:lnSpc>
                <a:spcPct val="80000"/>
              </a:lnSpc>
              <a:defRPr/>
            </a:pPr>
            <a:r>
              <a:rPr lang="en-US" sz="2800" dirty="0" smtClean="0"/>
              <a:t>There is another opinion that says that the gross assets less total liabilities can also be used;</a:t>
            </a:r>
          </a:p>
          <a:p>
            <a:pPr eaLnBrk="1" hangingPunct="1">
              <a:lnSpc>
                <a:spcPct val="80000"/>
              </a:lnSpc>
              <a:buFont typeface="Wingdings" pitchFamily="2" charset="2"/>
              <a:buNone/>
              <a:defRPr/>
            </a:pPr>
            <a:r>
              <a:rPr lang="en-US" sz="2800" dirty="0" smtClean="0"/>
              <a:t>   if the balance is up to </a:t>
            </a:r>
            <a:r>
              <a:rPr lang="en-US" sz="2800" dirty="0" err="1" smtClean="0"/>
              <a:t>Nissab</a:t>
            </a:r>
            <a:r>
              <a:rPr lang="en-US" sz="2800" dirty="0" smtClean="0"/>
              <a:t> then 2.5% will be paid as </a:t>
            </a:r>
            <a:r>
              <a:rPr lang="en-US" sz="2800" dirty="0" err="1" smtClean="0"/>
              <a:t>Zakat</a:t>
            </a:r>
            <a:r>
              <a:rPr lang="en-US" sz="2800" dirty="0" smtClean="0"/>
              <a:t>. (</a:t>
            </a:r>
            <a:r>
              <a:rPr lang="en-US" sz="2800" dirty="0" err="1" smtClean="0"/>
              <a:t>Fiqh</a:t>
            </a:r>
            <a:r>
              <a:rPr lang="en-US" sz="2800" dirty="0" smtClean="0"/>
              <a:t> </a:t>
            </a:r>
            <a:r>
              <a:rPr lang="en-US" sz="2800" dirty="0" err="1" smtClean="0"/>
              <a:t>Islamy</a:t>
            </a:r>
            <a:r>
              <a:rPr lang="en-US" sz="2800" dirty="0" smtClean="0"/>
              <a:t> </a:t>
            </a:r>
            <a:r>
              <a:rPr lang="en-US" sz="2800" dirty="0" err="1" smtClean="0"/>
              <a:t>wa</a:t>
            </a:r>
            <a:r>
              <a:rPr lang="en-US" sz="2800" dirty="0" smtClean="0"/>
              <a:t> </a:t>
            </a:r>
            <a:r>
              <a:rPr lang="en-US" sz="2800" dirty="0" err="1" smtClean="0"/>
              <a:t>adilatuhu</a:t>
            </a:r>
            <a:r>
              <a:rPr lang="en-US" sz="2800" dirty="0" smtClean="0"/>
              <a:t> by Dr </a:t>
            </a:r>
            <a:r>
              <a:rPr lang="en-US" sz="2800" dirty="0" err="1" smtClean="0"/>
              <a:t>Wahaba</a:t>
            </a:r>
            <a:r>
              <a:rPr lang="en-US" sz="2800" dirty="0" smtClean="0"/>
              <a:t> </a:t>
            </a:r>
            <a:r>
              <a:rPr lang="en-US" sz="2800" dirty="0" err="1" smtClean="0"/>
              <a:t>Zuhayli</a:t>
            </a:r>
            <a:r>
              <a:rPr lang="en-US" sz="2800" dirty="0" smtClean="0"/>
              <a:t> &amp; </a:t>
            </a:r>
            <a:r>
              <a:rPr lang="en-US" sz="2800" dirty="0" err="1" smtClean="0"/>
              <a:t>Fiqh</a:t>
            </a:r>
            <a:r>
              <a:rPr lang="en-US" sz="2800" dirty="0" smtClean="0"/>
              <a:t> </a:t>
            </a:r>
            <a:r>
              <a:rPr lang="en-US" sz="2800" dirty="0" err="1" smtClean="0"/>
              <a:t>Zakat</a:t>
            </a:r>
            <a:r>
              <a:rPr lang="en-US" sz="2800" dirty="0" smtClean="0"/>
              <a:t> 2nd Edition pg 479)</a:t>
            </a:r>
            <a:endParaRPr lang="en-US" sz="2800" b="1" dirty="0" smtClean="0"/>
          </a:p>
          <a:p>
            <a:pPr marL="571500" indent="-571500" eaLnBrk="1" hangingPunct="1">
              <a:lnSpc>
                <a:spcPct val="80000"/>
              </a:lnSpc>
              <a:buFont typeface="Wingdings" pitchFamily="2" charset="2"/>
              <a:buAutoNum type="romanLcPeriod"/>
              <a:defRPr/>
            </a:pPr>
            <a:r>
              <a:rPr lang="en-US" sz="2800" b="1" dirty="0" smtClean="0"/>
              <a:t>Industrialists</a:t>
            </a:r>
            <a:r>
              <a:rPr lang="en-US" sz="2800" dirty="0" smtClean="0"/>
              <a:t> mostly operate through statement of account; we calculate </a:t>
            </a:r>
            <a:r>
              <a:rPr lang="en-US" sz="2800" dirty="0" err="1" smtClean="0"/>
              <a:t>Zakat</a:t>
            </a:r>
            <a:r>
              <a:rPr lang="en-US" sz="2800" dirty="0" smtClean="0"/>
              <a:t> on the surplus. If up to </a:t>
            </a:r>
            <a:r>
              <a:rPr lang="en-US" sz="2800" dirty="0" err="1" smtClean="0"/>
              <a:t>Nisab</a:t>
            </a:r>
            <a:r>
              <a:rPr lang="en-US" sz="2800" dirty="0" smtClean="0"/>
              <a:t>. It can be separately or collectively. </a:t>
            </a:r>
            <a:r>
              <a:rPr lang="en-US" sz="2800" dirty="0" err="1" smtClean="0"/>
              <a:t>E.g</a:t>
            </a:r>
            <a:r>
              <a:rPr lang="en-US" sz="2800" dirty="0" smtClean="0"/>
              <a:t> An individual with 2 or more companies.</a:t>
            </a:r>
          </a:p>
          <a:p>
            <a:pPr marL="571500" indent="-571500" eaLnBrk="1" hangingPunct="1">
              <a:lnSpc>
                <a:spcPct val="80000"/>
              </a:lnSpc>
              <a:buFont typeface="Wingdings" pitchFamily="2" charset="2"/>
              <a:buAutoNum type="romanLcPeriod"/>
              <a:defRPr/>
            </a:pPr>
            <a:r>
              <a:rPr lang="en-US" sz="2800" b="1" dirty="0" smtClean="0"/>
              <a:t>Artisans:  </a:t>
            </a:r>
            <a:r>
              <a:rPr lang="en-US" sz="2800" dirty="0" err="1" smtClean="0"/>
              <a:t>Zakat</a:t>
            </a:r>
            <a:r>
              <a:rPr lang="en-US" sz="2800" dirty="0" smtClean="0"/>
              <a:t> here is from cash at hand and cash in bank if up to </a:t>
            </a:r>
            <a:r>
              <a:rPr lang="en-US" sz="2800" dirty="0" err="1" smtClean="0"/>
              <a:t>Nisab</a:t>
            </a:r>
            <a:endParaRPr lang="en-US" sz="2800" dirty="0" smtClean="0"/>
          </a:p>
        </p:txBody>
      </p:sp>
      <p:sp>
        <p:nvSpPr>
          <p:cNvPr id="4" name="Date Placeholder 3"/>
          <p:cNvSpPr>
            <a:spLocks noGrp="1"/>
          </p:cNvSpPr>
          <p:nvPr>
            <p:ph type="dt" sz="half" idx="10"/>
          </p:nvPr>
        </p:nvSpPr>
        <p:spPr/>
        <p:txBody>
          <a:bodyPr/>
          <a:lstStyle/>
          <a:p>
            <a:fld id="{196D0628-8016-4D44-BBD5-BBAE91EE3EE5}" type="datetime1">
              <a:rPr lang="en-US" smtClean="0"/>
              <a:pPr/>
              <a:t>20-Apr-18</a:t>
            </a:fld>
            <a:endParaRPr lang="en-US"/>
          </a:p>
        </p:txBody>
      </p:sp>
      <p:sp>
        <p:nvSpPr>
          <p:cNvPr id="5" name="Slide Number Placeholder 4"/>
          <p:cNvSpPr>
            <a:spLocks noGrp="1"/>
          </p:cNvSpPr>
          <p:nvPr>
            <p:ph type="sldNum" sz="quarter" idx="12"/>
          </p:nvPr>
        </p:nvSpPr>
        <p:spPr/>
        <p:txBody>
          <a:bodyPr/>
          <a:lstStyle/>
          <a:p>
            <a:fld id="{BB22BD9E-7BCD-491C-A268-5C404FDEBC42}" type="slidenum">
              <a:rPr lang="en-US" smtClean="0"/>
              <a:pPr/>
              <a:t>28</a:t>
            </a:fld>
            <a:endParaRPr lang="en-US"/>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5613" y="273050"/>
            <a:ext cx="8226425" cy="565150"/>
          </a:xfrm>
        </p:spPr>
        <p:txBody>
          <a:bodyPr>
            <a:normAutofit fontScale="90000"/>
          </a:bodyPr>
          <a:lstStyle/>
          <a:p>
            <a:pPr eaLnBrk="1" hangingPunct="1">
              <a:defRPr/>
            </a:pPr>
            <a:r>
              <a:rPr lang="en-US" sz="4000" b="1" dirty="0" smtClean="0"/>
              <a:t> ZAKAT OF PRIVATE SCHOOLS</a:t>
            </a:r>
            <a:r>
              <a:rPr lang="en-US" sz="4000" dirty="0" smtClean="0"/>
              <a:t/>
            </a:r>
            <a:br>
              <a:rPr lang="en-US" sz="4000" dirty="0" smtClean="0"/>
            </a:br>
            <a:endParaRPr lang="en-US" sz="4000" dirty="0" smtClean="0"/>
          </a:p>
        </p:txBody>
      </p:sp>
      <p:sp>
        <p:nvSpPr>
          <p:cNvPr id="43011" name="Rectangle 3"/>
          <p:cNvSpPr>
            <a:spLocks noGrp="1" noChangeArrowheads="1"/>
          </p:cNvSpPr>
          <p:nvPr>
            <p:ph idx="1"/>
          </p:nvPr>
        </p:nvSpPr>
        <p:spPr>
          <a:xfrm>
            <a:off x="455613" y="609600"/>
            <a:ext cx="8226425" cy="6248400"/>
          </a:xfrm>
        </p:spPr>
        <p:txBody>
          <a:bodyPr/>
          <a:lstStyle/>
          <a:p>
            <a:pPr eaLnBrk="1" hangingPunct="1">
              <a:lnSpc>
                <a:spcPct val="80000"/>
              </a:lnSpc>
              <a:defRPr/>
            </a:pPr>
            <a:r>
              <a:rPr lang="en-US" sz="2000" dirty="0" smtClean="0"/>
              <a:t>Schools are </a:t>
            </a:r>
            <a:r>
              <a:rPr lang="en-US" sz="2000" dirty="0" err="1" smtClean="0"/>
              <a:t>categorised</a:t>
            </a:r>
            <a:r>
              <a:rPr lang="en-US" sz="2000" dirty="0" smtClean="0"/>
              <a:t> into two;</a:t>
            </a:r>
          </a:p>
          <a:p>
            <a:pPr eaLnBrk="1" hangingPunct="1">
              <a:lnSpc>
                <a:spcPct val="80000"/>
              </a:lnSpc>
              <a:buFont typeface="Wingdings" pitchFamily="2" charset="2"/>
              <a:buNone/>
              <a:defRPr/>
            </a:pPr>
            <a:r>
              <a:rPr lang="en-US" sz="2000" dirty="0" smtClean="0"/>
              <a:t>	1)	Schools for social services (Not </a:t>
            </a:r>
            <a:r>
              <a:rPr lang="en-US" sz="2000" dirty="0" err="1" smtClean="0"/>
              <a:t>Zakatable</a:t>
            </a:r>
            <a:r>
              <a:rPr lang="en-US" sz="2000" dirty="0" smtClean="0"/>
              <a:t>)</a:t>
            </a:r>
          </a:p>
          <a:p>
            <a:pPr eaLnBrk="1" hangingPunct="1">
              <a:lnSpc>
                <a:spcPct val="80000"/>
              </a:lnSpc>
              <a:buFont typeface="Wingdings" pitchFamily="2" charset="2"/>
              <a:buNone/>
              <a:defRPr/>
            </a:pPr>
            <a:r>
              <a:rPr lang="en-US" sz="2000" dirty="0" smtClean="0"/>
              <a:t>	2)	Schools for business services (</a:t>
            </a:r>
            <a:r>
              <a:rPr lang="en-US" sz="2000" dirty="0" err="1" smtClean="0"/>
              <a:t>Zakatable</a:t>
            </a:r>
            <a:r>
              <a:rPr lang="en-US" sz="2000" dirty="0" smtClean="0"/>
              <a:t>)</a:t>
            </a:r>
          </a:p>
          <a:p>
            <a:pPr eaLnBrk="1" hangingPunct="1">
              <a:lnSpc>
                <a:spcPct val="80000"/>
              </a:lnSpc>
              <a:buFont typeface="Wingdings" pitchFamily="2" charset="2"/>
              <a:buNone/>
              <a:defRPr/>
            </a:pPr>
            <a:endParaRPr lang="en-US" sz="2000" dirty="0" smtClean="0"/>
          </a:p>
          <a:p>
            <a:pPr eaLnBrk="1" hangingPunct="1">
              <a:lnSpc>
                <a:spcPct val="80000"/>
              </a:lnSpc>
              <a:defRPr/>
            </a:pPr>
            <a:r>
              <a:rPr lang="en-US" sz="2000" dirty="0" smtClean="0"/>
              <a:t>There are schools established for </a:t>
            </a:r>
            <a:r>
              <a:rPr lang="en-US" sz="2000" dirty="0" err="1" smtClean="0"/>
              <a:t>waqf</a:t>
            </a:r>
            <a:r>
              <a:rPr lang="en-US" sz="2000" dirty="0" smtClean="0"/>
              <a:t> (endowment) which can be classified into three types;</a:t>
            </a:r>
          </a:p>
          <a:p>
            <a:pPr eaLnBrk="1" hangingPunct="1">
              <a:lnSpc>
                <a:spcPct val="80000"/>
              </a:lnSpc>
              <a:buFont typeface="Wingdings" pitchFamily="2" charset="2"/>
              <a:buNone/>
              <a:defRPr/>
            </a:pPr>
            <a:r>
              <a:rPr lang="en-US" sz="2000" dirty="0" smtClean="0"/>
              <a:t>	1)	</a:t>
            </a:r>
            <a:r>
              <a:rPr lang="en-US" sz="2000" dirty="0" err="1" smtClean="0"/>
              <a:t>Waqf</a:t>
            </a:r>
            <a:r>
              <a:rPr lang="en-US" sz="2000" dirty="0" smtClean="0"/>
              <a:t> </a:t>
            </a:r>
            <a:r>
              <a:rPr lang="en-US" sz="2000" dirty="0" err="1" smtClean="0"/>
              <a:t>khayr</a:t>
            </a:r>
            <a:r>
              <a:rPr lang="en-US" sz="2000" dirty="0" smtClean="0"/>
              <a:t>: Here all proceed from the school will be 	used 	for the work of Allah and other social services and not for any 	personal benefit, the management of the school must be 	handed over to a Foundation or an organization.</a:t>
            </a:r>
          </a:p>
          <a:p>
            <a:pPr eaLnBrk="1" hangingPunct="1">
              <a:lnSpc>
                <a:spcPct val="80000"/>
              </a:lnSpc>
              <a:buFont typeface="Wingdings" pitchFamily="2" charset="2"/>
              <a:buNone/>
              <a:defRPr/>
            </a:pPr>
            <a:r>
              <a:rPr lang="en-US" sz="2000" dirty="0" smtClean="0"/>
              <a:t>	2)	</a:t>
            </a:r>
            <a:r>
              <a:rPr lang="en-US" sz="2000" dirty="0" err="1" smtClean="0"/>
              <a:t>Waqf</a:t>
            </a:r>
            <a:r>
              <a:rPr lang="en-US" sz="2000" dirty="0" smtClean="0"/>
              <a:t> </a:t>
            </a:r>
            <a:r>
              <a:rPr lang="en-US" sz="2000" dirty="0" err="1" smtClean="0"/>
              <a:t>A’ali</a:t>
            </a:r>
            <a:r>
              <a:rPr lang="en-US" sz="2000" dirty="0" smtClean="0"/>
              <a:t>: The school will be handed over to a particular family 	for management and for benefit of the family. This may be for a 	particular period of time or for ever.</a:t>
            </a:r>
          </a:p>
          <a:p>
            <a:pPr eaLnBrk="1" hangingPunct="1">
              <a:lnSpc>
                <a:spcPct val="80000"/>
              </a:lnSpc>
              <a:buFont typeface="Wingdings" pitchFamily="2" charset="2"/>
              <a:buNone/>
              <a:defRPr/>
            </a:pPr>
            <a:r>
              <a:rPr lang="en-US" sz="2000" dirty="0" smtClean="0"/>
              <a:t>	3)	</a:t>
            </a:r>
            <a:r>
              <a:rPr lang="en-US" sz="2000" dirty="0" err="1" smtClean="0"/>
              <a:t>Waqf</a:t>
            </a:r>
            <a:r>
              <a:rPr lang="en-US" sz="2000" dirty="0" smtClean="0"/>
              <a:t> </a:t>
            </a:r>
            <a:r>
              <a:rPr lang="en-US" sz="2000" dirty="0" err="1" smtClean="0"/>
              <a:t>khayr</a:t>
            </a:r>
            <a:r>
              <a:rPr lang="en-US" sz="2000" dirty="0" smtClean="0"/>
              <a:t> &amp; </a:t>
            </a:r>
            <a:r>
              <a:rPr lang="en-US" sz="2000" dirty="0" err="1" smtClean="0"/>
              <a:t>A’ali</a:t>
            </a:r>
            <a:r>
              <a:rPr lang="en-US" sz="2000" dirty="0" smtClean="0"/>
              <a:t>: This is the combination of the two above.</a:t>
            </a:r>
          </a:p>
          <a:p>
            <a:pPr eaLnBrk="1" hangingPunct="1">
              <a:lnSpc>
                <a:spcPct val="80000"/>
              </a:lnSpc>
              <a:buFont typeface="Wingdings" pitchFamily="2" charset="2"/>
              <a:buNone/>
              <a:defRPr/>
            </a:pPr>
            <a:r>
              <a:rPr lang="en-US" sz="2000" dirty="0" smtClean="0"/>
              <a:t>	</a:t>
            </a:r>
          </a:p>
          <a:p>
            <a:pPr>
              <a:lnSpc>
                <a:spcPct val="80000"/>
              </a:lnSpc>
              <a:defRPr/>
            </a:pPr>
            <a:r>
              <a:rPr lang="en-US" sz="2000" dirty="0" smtClean="0"/>
              <a:t>	The first type is not </a:t>
            </a:r>
            <a:r>
              <a:rPr lang="en-US" sz="2000" dirty="0" err="1" smtClean="0"/>
              <a:t>Zakatable</a:t>
            </a:r>
            <a:r>
              <a:rPr lang="en-US" sz="2000" dirty="0" smtClean="0"/>
              <a:t> but the other two are </a:t>
            </a:r>
            <a:r>
              <a:rPr lang="en-US" sz="2000" dirty="0" err="1" smtClean="0"/>
              <a:t>Zakatable</a:t>
            </a:r>
            <a:r>
              <a:rPr lang="en-US" sz="2000" dirty="0" smtClean="0"/>
              <a:t>. In 	</a:t>
            </a:r>
            <a:r>
              <a:rPr lang="en-US" sz="2000" dirty="0" err="1" smtClean="0"/>
              <a:t>waqf</a:t>
            </a:r>
            <a:r>
              <a:rPr lang="en-US" sz="2000" dirty="0" smtClean="0"/>
              <a:t> </a:t>
            </a:r>
            <a:r>
              <a:rPr lang="en-US" sz="2000" dirty="0" err="1" smtClean="0"/>
              <a:t>A’ali</a:t>
            </a:r>
            <a:r>
              <a:rPr lang="en-US" sz="2000" dirty="0" smtClean="0"/>
              <a:t> all the profit will be subjected to </a:t>
            </a:r>
            <a:r>
              <a:rPr lang="en-US" sz="2000" dirty="0" err="1" smtClean="0"/>
              <a:t>Zakat</a:t>
            </a:r>
            <a:r>
              <a:rPr lang="en-US" sz="2000" dirty="0" smtClean="0"/>
              <a:t> while for </a:t>
            </a:r>
            <a:r>
              <a:rPr lang="en-US" sz="2000" dirty="0" err="1" smtClean="0"/>
              <a:t>waqf</a:t>
            </a:r>
            <a:r>
              <a:rPr lang="en-US" sz="2000" dirty="0" smtClean="0"/>
              <a:t> 	</a:t>
            </a:r>
            <a:r>
              <a:rPr lang="en-US" sz="2000" dirty="0" err="1" smtClean="0"/>
              <a:t>khayr</a:t>
            </a:r>
            <a:r>
              <a:rPr lang="en-US" sz="2000" dirty="0" smtClean="0"/>
              <a:t> &amp; </a:t>
            </a:r>
            <a:r>
              <a:rPr lang="en-US" sz="2000" dirty="0" err="1" smtClean="0"/>
              <a:t>A’ali</a:t>
            </a:r>
            <a:r>
              <a:rPr lang="en-US" sz="2000" dirty="0" smtClean="0"/>
              <a:t> the profit element that relates to </a:t>
            </a:r>
            <a:r>
              <a:rPr lang="en-US" sz="2000" dirty="0" err="1" smtClean="0"/>
              <a:t>waqf</a:t>
            </a:r>
            <a:r>
              <a:rPr lang="en-US" sz="2000" dirty="0" smtClean="0"/>
              <a:t> </a:t>
            </a:r>
            <a:r>
              <a:rPr lang="en-US" sz="2000" dirty="0" err="1" smtClean="0"/>
              <a:t>A’ali</a:t>
            </a:r>
            <a:r>
              <a:rPr lang="en-US" sz="2000" dirty="0" smtClean="0"/>
              <a:t> alone will 	be subjected to </a:t>
            </a:r>
            <a:r>
              <a:rPr lang="en-US" sz="2000" dirty="0" err="1" smtClean="0"/>
              <a:t>Zakat</a:t>
            </a:r>
            <a:r>
              <a:rPr lang="en-US" sz="2000" dirty="0" smtClean="0"/>
              <a:t> and </a:t>
            </a:r>
            <a:r>
              <a:rPr lang="en-US" sz="2000" dirty="0" err="1" smtClean="0"/>
              <a:t>Nissab</a:t>
            </a:r>
            <a:r>
              <a:rPr lang="en-US" sz="2000" dirty="0" smtClean="0"/>
              <a:t> is 85gm of gold at 2.5%.</a:t>
            </a:r>
          </a:p>
          <a:p>
            <a:pPr marL="166688" indent="-166688">
              <a:lnSpc>
                <a:spcPct val="80000"/>
              </a:lnSpc>
              <a:defRPr/>
            </a:pPr>
            <a:r>
              <a:rPr lang="en-US" sz="2000" dirty="0" smtClean="0"/>
              <a:t>	</a:t>
            </a:r>
            <a:r>
              <a:rPr lang="en-US" sz="2000" dirty="0" err="1" smtClean="0"/>
              <a:t>Zakat</a:t>
            </a:r>
            <a:r>
              <a:rPr lang="en-US" sz="2000" dirty="0" smtClean="0"/>
              <a:t> </a:t>
            </a:r>
            <a:r>
              <a:rPr lang="en-US" sz="2000" dirty="0" err="1" smtClean="0"/>
              <a:t>calcucation</a:t>
            </a:r>
            <a:r>
              <a:rPr lang="en-US" sz="2000" dirty="0" smtClean="0"/>
              <a:t> here is terminal or yearly. N1.5m Terminal. 500,000 	x 3 would be yearly</a:t>
            </a:r>
          </a:p>
          <a:p>
            <a:pPr eaLnBrk="1" hangingPunct="1">
              <a:lnSpc>
                <a:spcPct val="80000"/>
              </a:lnSpc>
              <a:buFont typeface="Wingdings" pitchFamily="2" charset="2"/>
              <a:buNone/>
              <a:defRPr/>
            </a:pPr>
            <a:endParaRPr lang="en-US" sz="2000" dirty="0" smtClean="0"/>
          </a:p>
        </p:txBody>
      </p:sp>
      <p:sp>
        <p:nvSpPr>
          <p:cNvPr id="4" name="Date Placeholder 3"/>
          <p:cNvSpPr>
            <a:spLocks noGrp="1"/>
          </p:cNvSpPr>
          <p:nvPr>
            <p:ph type="dt" sz="half" idx="10"/>
          </p:nvPr>
        </p:nvSpPr>
        <p:spPr/>
        <p:txBody>
          <a:bodyPr/>
          <a:lstStyle/>
          <a:p>
            <a:fld id="{18B76498-17B0-4329-BD94-62F095286403}" type="datetime1">
              <a:rPr lang="en-US" smtClean="0"/>
              <a:pPr/>
              <a:t>20-Apr-18</a:t>
            </a:fld>
            <a:endParaRPr lang="en-US"/>
          </a:p>
        </p:txBody>
      </p:sp>
      <p:sp>
        <p:nvSpPr>
          <p:cNvPr id="5" name="Slide Number Placeholder 4"/>
          <p:cNvSpPr>
            <a:spLocks noGrp="1"/>
          </p:cNvSpPr>
          <p:nvPr>
            <p:ph type="sldNum" sz="quarter" idx="12"/>
          </p:nvPr>
        </p:nvSpPr>
        <p:spPr/>
        <p:txBody>
          <a:bodyPr/>
          <a:lstStyle/>
          <a:p>
            <a:fld id="{BB22BD9E-7BCD-491C-A268-5C404FDEBC42}" type="slidenum">
              <a:rPr lang="en-US" smtClean="0"/>
              <a:pPr/>
              <a:t>29</a:t>
            </a:fld>
            <a:endParaRPr lang="en-US"/>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ZAKAT DEFINITION</a:t>
            </a:r>
            <a:endParaRPr lang="en-US" dirty="0"/>
          </a:p>
        </p:txBody>
      </p:sp>
      <p:graphicFrame>
        <p:nvGraphicFramePr>
          <p:cNvPr id="5" name="Content Placeholder 4"/>
          <p:cNvGraphicFramePr>
            <a:graphicFrameLocks noGrp="1"/>
          </p:cNvGraphicFramePr>
          <p:nvPr>
            <p:ph idx="1"/>
          </p:nvPr>
        </p:nvGraphicFramePr>
        <p:xfrm>
          <a:off x="381000" y="1447800"/>
          <a:ext cx="83820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C134A185-8676-4268-B093-341D4130D809}" type="datetime1">
              <a:rPr lang="en-US" smtClean="0"/>
              <a:pPr/>
              <a:t>20-Apr-18</a:t>
            </a:fld>
            <a:endParaRPr lang="en-US"/>
          </a:p>
        </p:txBody>
      </p:sp>
      <p:sp>
        <p:nvSpPr>
          <p:cNvPr id="6" name="Slide Number Placeholder 5"/>
          <p:cNvSpPr>
            <a:spLocks noGrp="1"/>
          </p:cNvSpPr>
          <p:nvPr>
            <p:ph type="sldNum" sz="quarter" idx="12"/>
          </p:nvPr>
        </p:nvSpPr>
        <p:spPr/>
        <p:txBody>
          <a:bodyPr/>
          <a:lstStyle/>
          <a:p>
            <a:fld id="{BB22BD9E-7BCD-491C-A268-5C404FDEBC42}" type="slidenum">
              <a:rPr lang="en-US" smtClean="0"/>
              <a:pPr/>
              <a:t>3</a:t>
            </a:fld>
            <a:endParaRPr lang="en-US"/>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5613" y="0"/>
            <a:ext cx="8226425" cy="609600"/>
          </a:xfrm>
        </p:spPr>
        <p:txBody>
          <a:bodyPr>
            <a:normAutofit fontScale="90000"/>
          </a:bodyPr>
          <a:lstStyle/>
          <a:p>
            <a:pPr algn="l" eaLnBrk="1" hangingPunct="1">
              <a:defRPr/>
            </a:pPr>
            <a:r>
              <a:rPr lang="en-US" sz="3600" b="1" dirty="0" smtClean="0"/>
              <a:t>              ZAKAT OF SALARY EARNERS</a:t>
            </a:r>
            <a:endParaRPr lang="en-US" sz="3600" dirty="0" smtClean="0"/>
          </a:p>
        </p:txBody>
      </p:sp>
      <p:sp>
        <p:nvSpPr>
          <p:cNvPr id="44035" name="Rectangle 3"/>
          <p:cNvSpPr>
            <a:spLocks noGrp="1" noChangeArrowheads="1"/>
          </p:cNvSpPr>
          <p:nvPr>
            <p:ph idx="1"/>
          </p:nvPr>
        </p:nvSpPr>
        <p:spPr>
          <a:xfrm>
            <a:off x="455613" y="762000"/>
            <a:ext cx="8226425" cy="5867400"/>
          </a:xfrm>
        </p:spPr>
        <p:txBody>
          <a:bodyPr/>
          <a:lstStyle/>
          <a:p>
            <a:pPr algn="just" eaLnBrk="1" hangingPunct="1">
              <a:lnSpc>
                <a:spcPct val="80000"/>
              </a:lnSpc>
              <a:defRPr/>
            </a:pPr>
            <a:r>
              <a:rPr lang="en-US" sz="2800" dirty="0" smtClean="0"/>
              <a:t>Any salary earner that will be </a:t>
            </a:r>
            <a:r>
              <a:rPr lang="en-US" sz="2800" dirty="0" err="1" smtClean="0"/>
              <a:t>Zakatable</a:t>
            </a:r>
            <a:r>
              <a:rPr lang="en-US" sz="2800" dirty="0" smtClean="0"/>
              <a:t> must have excess of income over his expenditures after satisfying his immediate personal needs also to be considered is cash or its equivalent (Shares or investments and other related incomes) the left over must be up to </a:t>
            </a:r>
            <a:r>
              <a:rPr lang="en-US" sz="2800" dirty="0" err="1" smtClean="0"/>
              <a:t>Nisaab</a:t>
            </a:r>
            <a:r>
              <a:rPr lang="en-US" sz="2800" dirty="0" smtClean="0"/>
              <a:t>.</a:t>
            </a:r>
          </a:p>
          <a:p>
            <a:pPr algn="just" eaLnBrk="1" hangingPunct="1">
              <a:lnSpc>
                <a:spcPct val="80000"/>
              </a:lnSpc>
              <a:defRPr/>
            </a:pPr>
            <a:r>
              <a:rPr lang="en-US" sz="2800" dirty="0" smtClean="0"/>
              <a:t>If a person gets a very big salary such that what is left unspent every month is always up to </a:t>
            </a:r>
            <a:r>
              <a:rPr lang="en-US" sz="2800" dirty="0" err="1" smtClean="0"/>
              <a:t>Nisaab</a:t>
            </a:r>
            <a:r>
              <a:rPr lang="en-US" sz="2800" dirty="0" smtClean="0"/>
              <a:t>, such a person can choose to pay his </a:t>
            </a:r>
            <a:r>
              <a:rPr lang="en-US" sz="2800" dirty="0" err="1" smtClean="0"/>
              <a:t>Zakat</a:t>
            </a:r>
            <a:r>
              <a:rPr lang="en-US" sz="2800" dirty="0" smtClean="0"/>
              <a:t> monthly or accumulate it till the end of the year before payment.     </a:t>
            </a:r>
          </a:p>
          <a:p>
            <a:pPr algn="just" eaLnBrk="1" hangingPunct="1">
              <a:lnSpc>
                <a:spcPct val="80000"/>
              </a:lnSpc>
              <a:defRPr/>
            </a:pPr>
            <a:r>
              <a:rPr lang="en-US" sz="2800" dirty="0" smtClean="0"/>
              <a:t>Also if a person is getting an average salary (say N500, 000) and wants to sacrifice some of his needs so as to make him have up to </a:t>
            </a:r>
            <a:r>
              <a:rPr lang="en-US" sz="2800" dirty="0" err="1" smtClean="0"/>
              <a:t>Nisaab</a:t>
            </a:r>
            <a:r>
              <a:rPr lang="en-US" sz="2800" dirty="0" smtClean="0"/>
              <a:t> and make him qualified to pay </a:t>
            </a:r>
            <a:r>
              <a:rPr lang="en-US" sz="2800" dirty="0" err="1" smtClean="0"/>
              <a:t>Zakat</a:t>
            </a:r>
            <a:r>
              <a:rPr lang="en-US" sz="2800" dirty="0" smtClean="0"/>
              <a:t>, the person can be encouraged to do so.</a:t>
            </a:r>
          </a:p>
        </p:txBody>
      </p:sp>
      <p:sp>
        <p:nvSpPr>
          <p:cNvPr id="4" name="Date Placeholder 3"/>
          <p:cNvSpPr>
            <a:spLocks noGrp="1"/>
          </p:cNvSpPr>
          <p:nvPr>
            <p:ph type="dt" sz="half" idx="10"/>
          </p:nvPr>
        </p:nvSpPr>
        <p:spPr/>
        <p:txBody>
          <a:bodyPr/>
          <a:lstStyle/>
          <a:p>
            <a:fld id="{2F4BEB98-3F38-4457-878D-0283C71A3621}" type="datetime1">
              <a:rPr lang="en-US" smtClean="0"/>
              <a:pPr/>
              <a:t>20-Apr-18</a:t>
            </a:fld>
            <a:endParaRPr lang="en-US"/>
          </a:p>
        </p:txBody>
      </p:sp>
      <p:sp>
        <p:nvSpPr>
          <p:cNvPr id="5" name="Slide Number Placeholder 4"/>
          <p:cNvSpPr>
            <a:spLocks noGrp="1"/>
          </p:cNvSpPr>
          <p:nvPr>
            <p:ph type="sldNum" sz="quarter" idx="12"/>
          </p:nvPr>
        </p:nvSpPr>
        <p:spPr/>
        <p:txBody>
          <a:bodyPr/>
          <a:lstStyle/>
          <a:p>
            <a:fld id="{BB22BD9E-7BCD-491C-A268-5C404FDEBC42}" type="slidenum">
              <a:rPr lang="en-US" smtClean="0"/>
              <a:pPr/>
              <a:t>30</a:t>
            </a:fld>
            <a:endParaRPr lang="en-US"/>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229600" cy="639762"/>
          </a:xfrm>
        </p:spPr>
        <p:txBody>
          <a:bodyPr>
            <a:normAutofit fontScale="90000"/>
          </a:bodyPr>
          <a:lstStyle/>
          <a:p>
            <a:pPr eaLnBrk="1" hangingPunct="1">
              <a:defRPr/>
            </a:pPr>
            <a:r>
              <a:rPr lang="en-US" b="1" dirty="0" smtClean="0"/>
              <a:t>PROFESSIONAL FEE</a:t>
            </a:r>
          </a:p>
        </p:txBody>
      </p:sp>
      <p:sp>
        <p:nvSpPr>
          <p:cNvPr id="45059" name="Rectangle 3"/>
          <p:cNvSpPr>
            <a:spLocks noGrp="1" noChangeArrowheads="1"/>
          </p:cNvSpPr>
          <p:nvPr>
            <p:ph idx="1"/>
          </p:nvPr>
        </p:nvSpPr>
        <p:spPr>
          <a:xfrm>
            <a:off x="457200" y="914400"/>
            <a:ext cx="8229600" cy="5211763"/>
          </a:xfrm>
        </p:spPr>
        <p:txBody>
          <a:bodyPr>
            <a:normAutofit/>
          </a:bodyPr>
          <a:lstStyle/>
          <a:p>
            <a:pPr eaLnBrk="1" hangingPunct="1">
              <a:defRPr/>
            </a:pPr>
            <a:r>
              <a:rPr lang="en-US" dirty="0" smtClean="0"/>
              <a:t>If the fee collected is up to </a:t>
            </a:r>
            <a:r>
              <a:rPr lang="en-US" dirty="0" err="1" smtClean="0"/>
              <a:t>Nisaab</a:t>
            </a:r>
            <a:r>
              <a:rPr lang="en-US" dirty="0" smtClean="0"/>
              <a:t> </a:t>
            </a:r>
            <a:r>
              <a:rPr lang="en-US" dirty="0" err="1" smtClean="0"/>
              <a:t>Zakat</a:t>
            </a:r>
            <a:r>
              <a:rPr lang="en-US" dirty="0" smtClean="0"/>
              <a:t> will be paid on 85gm of gold at 2.5%</a:t>
            </a:r>
          </a:p>
          <a:p>
            <a:pPr eaLnBrk="1" hangingPunct="1">
              <a:defRPr/>
            </a:pPr>
            <a:r>
              <a:rPr lang="en-US" dirty="0" smtClean="0"/>
              <a:t>N1.5m gain in a professional deal and above is </a:t>
            </a:r>
            <a:r>
              <a:rPr lang="en-US" dirty="0" err="1" smtClean="0"/>
              <a:t>Zakatable</a:t>
            </a:r>
            <a:r>
              <a:rPr lang="en-US" dirty="0" smtClean="0"/>
              <a:t>. </a:t>
            </a:r>
          </a:p>
          <a:p>
            <a:pPr>
              <a:buNone/>
              <a:defRPr/>
            </a:pPr>
            <a:r>
              <a:rPr lang="en-US" dirty="0" err="1" smtClean="0"/>
              <a:t>i</a:t>
            </a:r>
            <a:r>
              <a:rPr lang="en-US" dirty="0" smtClean="0"/>
              <a:t>. – N1,500,000 ÷ 40 = N37,500n            OR</a:t>
            </a:r>
          </a:p>
          <a:p>
            <a:pPr>
              <a:buNone/>
              <a:defRPr/>
            </a:pPr>
            <a:r>
              <a:rPr lang="en-US" dirty="0" smtClean="0"/>
              <a:t>Ii-  N500,000 x 3 = N1.5M</a:t>
            </a:r>
            <a:r>
              <a:rPr lang="en-US" dirty="0"/>
              <a:t> </a:t>
            </a:r>
            <a:r>
              <a:rPr lang="en-US" dirty="0" smtClean="0"/>
              <a:t>and </a:t>
            </a:r>
            <a:r>
              <a:rPr lang="en-US" dirty="0" err="1" smtClean="0"/>
              <a:t>Zakat</a:t>
            </a:r>
            <a:r>
              <a:rPr lang="en-US" dirty="0" smtClean="0"/>
              <a:t> is as in (</a:t>
            </a:r>
            <a:r>
              <a:rPr lang="en-US" dirty="0" err="1" smtClean="0"/>
              <a:t>i</a:t>
            </a:r>
            <a:r>
              <a:rPr lang="en-US" dirty="0" smtClean="0"/>
              <a:t>).</a:t>
            </a:r>
          </a:p>
          <a:p>
            <a:pPr>
              <a:defRPr/>
            </a:pPr>
            <a:r>
              <a:rPr lang="en-US" dirty="0" smtClean="0"/>
              <a:t>The implication is that, if a professional makes gains 5 times or more in a year, his </a:t>
            </a:r>
            <a:r>
              <a:rPr lang="en-US" dirty="0" err="1" smtClean="0"/>
              <a:t>Zakat</a:t>
            </a:r>
            <a:r>
              <a:rPr lang="en-US" dirty="0" smtClean="0"/>
              <a:t> is 5 times or more. See Q 6:141.</a:t>
            </a:r>
          </a:p>
        </p:txBody>
      </p:sp>
      <p:sp>
        <p:nvSpPr>
          <p:cNvPr id="4" name="Date Placeholder 3"/>
          <p:cNvSpPr>
            <a:spLocks noGrp="1"/>
          </p:cNvSpPr>
          <p:nvPr>
            <p:ph type="dt" sz="half" idx="10"/>
          </p:nvPr>
        </p:nvSpPr>
        <p:spPr/>
        <p:txBody>
          <a:bodyPr/>
          <a:lstStyle/>
          <a:p>
            <a:fld id="{C85E4366-F746-4ACF-8FE8-CC9A28FD7BEA}" type="datetime1">
              <a:rPr lang="en-US" smtClean="0"/>
              <a:pPr/>
              <a:t>20-Apr-18</a:t>
            </a:fld>
            <a:endParaRPr lang="en-US"/>
          </a:p>
        </p:txBody>
      </p:sp>
      <p:sp>
        <p:nvSpPr>
          <p:cNvPr id="5" name="Slide Number Placeholder 4"/>
          <p:cNvSpPr>
            <a:spLocks noGrp="1"/>
          </p:cNvSpPr>
          <p:nvPr>
            <p:ph type="sldNum" sz="quarter" idx="12"/>
          </p:nvPr>
        </p:nvSpPr>
        <p:spPr/>
        <p:txBody>
          <a:bodyPr/>
          <a:lstStyle/>
          <a:p>
            <a:fld id="{BB22BD9E-7BCD-491C-A268-5C404FDEBC42}" type="slidenum">
              <a:rPr lang="en-US" smtClean="0"/>
              <a:pPr/>
              <a:t>31</a:t>
            </a:fld>
            <a:endParaRPr lang="en-US"/>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4638"/>
            <a:ext cx="8229600" cy="563562"/>
          </a:xfrm>
        </p:spPr>
        <p:txBody>
          <a:bodyPr>
            <a:normAutofit fontScale="90000"/>
          </a:bodyPr>
          <a:lstStyle/>
          <a:p>
            <a:pPr eaLnBrk="1" hangingPunct="1">
              <a:defRPr/>
            </a:pPr>
            <a:r>
              <a:rPr lang="en-US" sz="4000" b="1" dirty="0" smtClean="0"/>
              <a:t>Zakat on Contract and Gift </a:t>
            </a:r>
            <a:r>
              <a:rPr lang="en-US" sz="4000" dirty="0" smtClean="0"/>
              <a:t/>
            </a:r>
            <a:br>
              <a:rPr lang="en-US" sz="4000" dirty="0" smtClean="0"/>
            </a:br>
            <a:endParaRPr lang="en-US" sz="4000" dirty="0" smtClean="0"/>
          </a:p>
        </p:txBody>
      </p:sp>
      <p:sp>
        <p:nvSpPr>
          <p:cNvPr id="46083" name="Rectangle 3"/>
          <p:cNvSpPr>
            <a:spLocks noGrp="1" noChangeArrowheads="1"/>
          </p:cNvSpPr>
          <p:nvPr>
            <p:ph idx="1"/>
          </p:nvPr>
        </p:nvSpPr>
        <p:spPr>
          <a:xfrm>
            <a:off x="457200" y="762000"/>
            <a:ext cx="8229600" cy="5364163"/>
          </a:xfrm>
        </p:spPr>
        <p:txBody>
          <a:bodyPr>
            <a:normAutofit fontScale="92500"/>
          </a:bodyPr>
          <a:lstStyle/>
          <a:p>
            <a:pPr eaLnBrk="1" hangingPunct="1">
              <a:lnSpc>
                <a:spcPct val="90000"/>
              </a:lnSpc>
              <a:defRPr/>
            </a:pPr>
            <a:r>
              <a:rPr lang="en-US" dirty="0" smtClean="0"/>
              <a:t>On contract </a:t>
            </a:r>
            <a:r>
              <a:rPr lang="en-US" dirty="0" err="1" smtClean="0"/>
              <a:t>Zakat</a:t>
            </a:r>
            <a:r>
              <a:rPr lang="en-US" dirty="0" smtClean="0"/>
              <a:t> should be paid as soon as the money comes in after netting off the expenses if up to </a:t>
            </a:r>
            <a:r>
              <a:rPr lang="en-US" dirty="0" err="1" smtClean="0"/>
              <a:t>Nisaab</a:t>
            </a:r>
            <a:r>
              <a:rPr lang="en-US" dirty="0" smtClean="0"/>
              <a:t> then </a:t>
            </a:r>
            <a:r>
              <a:rPr lang="en-US" dirty="0" err="1" smtClean="0"/>
              <a:t>Zakat</a:t>
            </a:r>
            <a:r>
              <a:rPr lang="en-US" dirty="0" smtClean="0"/>
              <a:t> will be paid on 85gm of gold at 2.5%</a:t>
            </a:r>
          </a:p>
          <a:p>
            <a:pPr eaLnBrk="1" hangingPunct="1">
              <a:lnSpc>
                <a:spcPct val="90000"/>
              </a:lnSpc>
              <a:defRPr/>
            </a:pPr>
            <a:r>
              <a:rPr lang="en-US" dirty="0" smtClean="0"/>
              <a:t>Any gift(s), pension, gratuity, ester code and inheritance that is up to </a:t>
            </a:r>
            <a:r>
              <a:rPr lang="en-US" dirty="0" err="1" smtClean="0"/>
              <a:t>Nisaab</a:t>
            </a:r>
            <a:r>
              <a:rPr lang="en-US" dirty="0" smtClean="0"/>
              <a:t> of 85gm of gold and no debt on the beneficiary then </a:t>
            </a:r>
            <a:r>
              <a:rPr lang="en-US" dirty="0" err="1" smtClean="0"/>
              <a:t>Zakat</a:t>
            </a:r>
            <a:r>
              <a:rPr lang="en-US" dirty="0" smtClean="0"/>
              <a:t> is to be paid immediately at 2.5% or 1/40</a:t>
            </a:r>
          </a:p>
          <a:p>
            <a:pPr eaLnBrk="1" hangingPunct="1">
              <a:lnSpc>
                <a:spcPct val="90000"/>
              </a:lnSpc>
              <a:defRPr/>
            </a:pPr>
            <a:r>
              <a:rPr lang="en-US" dirty="0"/>
              <a:t>S</a:t>
            </a:r>
            <a:r>
              <a:rPr lang="en-US" dirty="0" smtClean="0"/>
              <a:t>ame goes for arrears of salary, bonuses, and allowances and so on.</a:t>
            </a:r>
          </a:p>
          <a:p>
            <a:pPr eaLnBrk="1" hangingPunct="1">
              <a:lnSpc>
                <a:spcPct val="90000"/>
              </a:lnSpc>
              <a:defRPr/>
            </a:pPr>
            <a:r>
              <a:rPr lang="en-US" dirty="0" smtClean="0"/>
              <a:t>These are all referred to as “MAALUL-MUSTAFAAD”</a:t>
            </a:r>
          </a:p>
        </p:txBody>
      </p:sp>
      <p:sp>
        <p:nvSpPr>
          <p:cNvPr id="4" name="Date Placeholder 3"/>
          <p:cNvSpPr>
            <a:spLocks noGrp="1"/>
          </p:cNvSpPr>
          <p:nvPr>
            <p:ph type="dt" sz="half" idx="10"/>
          </p:nvPr>
        </p:nvSpPr>
        <p:spPr/>
        <p:txBody>
          <a:bodyPr/>
          <a:lstStyle/>
          <a:p>
            <a:fld id="{A05492CA-CFC1-43C5-B6EA-271F6E0784E2}" type="datetime1">
              <a:rPr lang="en-US" smtClean="0"/>
              <a:pPr/>
              <a:t>20-Apr-18</a:t>
            </a:fld>
            <a:endParaRPr lang="en-US"/>
          </a:p>
        </p:txBody>
      </p:sp>
      <p:sp>
        <p:nvSpPr>
          <p:cNvPr id="5" name="Slide Number Placeholder 4"/>
          <p:cNvSpPr>
            <a:spLocks noGrp="1"/>
          </p:cNvSpPr>
          <p:nvPr>
            <p:ph type="sldNum" sz="quarter" idx="12"/>
          </p:nvPr>
        </p:nvSpPr>
        <p:spPr/>
        <p:txBody>
          <a:bodyPr/>
          <a:lstStyle/>
          <a:p>
            <a:fld id="{BB22BD9E-7BCD-491C-A268-5C404FDEBC42}" type="slidenum">
              <a:rPr lang="en-US" smtClean="0"/>
              <a:pPr/>
              <a:t>32</a:t>
            </a:fld>
            <a:endParaRPr lang="en-US"/>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4638"/>
            <a:ext cx="8229600" cy="639762"/>
          </a:xfrm>
        </p:spPr>
        <p:txBody>
          <a:bodyPr>
            <a:normAutofit fontScale="90000"/>
          </a:bodyPr>
          <a:lstStyle/>
          <a:p>
            <a:pPr eaLnBrk="1" hangingPunct="1">
              <a:defRPr/>
            </a:pPr>
            <a:r>
              <a:rPr lang="en-US" b="1" dirty="0" smtClean="0"/>
              <a:t>Zakat on Rental Business</a:t>
            </a:r>
          </a:p>
        </p:txBody>
      </p:sp>
      <p:sp>
        <p:nvSpPr>
          <p:cNvPr id="47107" name="Rectangle 3"/>
          <p:cNvSpPr>
            <a:spLocks noGrp="1" noChangeArrowheads="1"/>
          </p:cNvSpPr>
          <p:nvPr>
            <p:ph idx="1"/>
          </p:nvPr>
        </p:nvSpPr>
        <p:spPr>
          <a:xfrm>
            <a:off x="457200" y="990600"/>
            <a:ext cx="8229600" cy="5135563"/>
          </a:xfrm>
        </p:spPr>
        <p:txBody>
          <a:bodyPr>
            <a:normAutofit lnSpcReduction="10000"/>
          </a:bodyPr>
          <a:lstStyle/>
          <a:p>
            <a:pPr eaLnBrk="1" hangingPunct="1">
              <a:defRPr/>
            </a:pPr>
            <a:r>
              <a:rPr lang="en-US" dirty="0" smtClean="0"/>
              <a:t>If the income from the rent or any rental business is up to </a:t>
            </a:r>
            <a:r>
              <a:rPr lang="en-US" dirty="0" err="1" smtClean="0"/>
              <a:t>Nissab</a:t>
            </a:r>
            <a:r>
              <a:rPr lang="en-US" dirty="0" smtClean="0"/>
              <a:t> then </a:t>
            </a:r>
            <a:r>
              <a:rPr lang="en-US" dirty="0" err="1" smtClean="0"/>
              <a:t>Zakat</a:t>
            </a:r>
            <a:r>
              <a:rPr lang="en-US" dirty="0" smtClean="0"/>
              <a:t> will be paid on it at 2.5%</a:t>
            </a:r>
          </a:p>
          <a:p>
            <a:pPr eaLnBrk="1" hangingPunct="1">
              <a:defRPr/>
            </a:pPr>
            <a:r>
              <a:rPr lang="en-US" dirty="0" smtClean="0"/>
              <a:t>A Muslim having 4 flats in a building at N500,000 each and earning N2,000,000 annually is </a:t>
            </a:r>
            <a:r>
              <a:rPr lang="en-US" dirty="0" err="1" smtClean="0"/>
              <a:t>Zakatable</a:t>
            </a:r>
            <a:r>
              <a:rPr lang="en-US" dirty="0" smtClean="0"/>
              <a:t> </a:t>
            </a:r>
          </a:p>
          <a:p>
            <a:pPr>
              <a:buFontTx/>
              <a:buChar char="-"/>
              <a:defRPr/>
            </a:pPr>
            <a:r>
              <a:rPr lang="en-US" dirty="0" smtClean="0"/>
              <a:t>N2,000,000 ÷</a:t>
            </a:r>
            <a:r>
              <a:rPr lang="en-US" dirty="0"/>
              <a:t> </a:t>
            </a:r>
            <a:r>
              <a:rPr lang="en-US" dirty="0" smtClean="0"/>
              <a:t>40 = N50,000 as </a:t>
            </a:r>
            <a:r>
              <a:rPr lang="en-US" dirty="0" err="1" smtClean="0"/>
              <a:t>Zakat</a:t>
            </a:r>
            <a:endParaRPr lang="en-US" dirty="0" smtClean="0"/>
          </a:p>
          <a:p>
            <a:pPr>
              <a:defRPr/>
            </a:pPr>
            <a:r>
              <a:rPr lang="en-US" dirty="0" smtClean="0"/>
              <a:t>If he occupies 1 flat for private use the rest 3 flats at N500,000 each x 3 = N1.5m ÷ 40 = N37,500 would be his </a:t>
            </a:r>
            <a:r>
              <a:rPr lang="en-US" dirty="0" err="1" smtClean="0"/>
              <a:t>Zakat</a:t>
            </a:r>
            <a:endParaRPr lang="en-US" dirty="0"/>
          </a:p>
          <a:p>
            <a:pPr>
              <a:defRPr/>
            </a:pPr>
            <a:endParaRPr lang="en-US" dirty="0"/>
          </a:p>
        </p:txBody>
      </p:sp>
      <p:sp>
        <p:nvSpPr>
          <p:cNvPr id="4" name="Date Placeholder 3"/>
          <p:cNvSpPr>
            <a:spLocks noGrp="1"/>
          </p:cNvSpPr>
          <p:nvPr>
            <p:ph type="dt" sz="half" idx="10"/>
          </p:nvPr>
        </p:nvSpPr>
        <p:spPr/>
        <p:txBody>
          <a:bodyPr/>
          <a:lstStyle/>
          <a:p>
            <a:fld id="{A53D95DF-731F-4DCF-90DE-3FA3F63A2433}" type="datetime1">
              <a:rPr lang="en-US" smtClean="0"/>
              <a:pPr/>
              <a:t>20-Apr-18</a:t>
            </a:fld>
            <a:endParaRPr lang="en-US"/>
          </a:p>
        </p:txBody>
      </p:sp>
      <p:sp>
        <p:nvSpPr>
          <p:cNvPr id="5" name="Slide Number Placeholder 4"/>
          <p:cNvSpPr>
            <a:spLocks noGrp="1"/>
          </p:cNvSpPr>
          <p:nvPr>
            <p:ph type="sldNum" sz="quarter" idx="12"/>
          </p:nvPr>
        </p:nvSpPr>
        <p:spPr/>
        <p:txBody>
          <a:bodyPr/>
          <a:lstStyle/>
          <a:p>
            <a:fld id="{BB22BD9E-7BCD-491C-A268-5C404FDEBC42}" type="slidenum">
              <a:rPr lang="en-US" smtClean="0"/>
              <a:pPr/>
              <a:t>33</a:t>
            </a:fld>
            <a:endParaRPr lang="en-US"/>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8229600" cy="639762"/>
          </a:xfrm>
        </p:spPr>
        <p:txBody>
          <a:bodyPr>
            <a:normAutofit fontScale="90000"/>
          </a:bodyPr>
          <a:lstStyle/>
          <a:p>
            <a:pPr eaLnBrk="1" hangingPunct="1">
              <a:defRPr/>
            </a:pPr>
            <a:r>
              <a:rPr lang="en-US" b="1" dirty="0" smtClean="0"/>
              <a:t>Zakat on Stocks(Shares)</a:t>
            </a:r>
          </a:p>
        </p:txBody>
      </p:sp>
      <p:sp>
        <p:nvSpPr>
          <p:cNvPr id="48131" name="Rectangle 3"/>
          <p:cNvSpPr>
            <a:spLocks noGrp="1" noChangeArrowheads="1"/>
          </p:cNvSpPr>
          <p:nvPr>
            <p:ph idx="1"/>
          </p:nvPr>
        </p:nvSpPr>
        <p:spPr>
          <a:xfrm>
            <a:off x="457200" y="990600"/>
            <a:ext cx="8229600" cy="5181600"/>
          </a:xfrm>
        </p:spPr>
        <p:txBody>
          <a:bodyPr/>
          <a:lstStyle/>
          <a:p>
            <a:pPr algn="just" eaLnBrk="1" hangingPunct="1">
              <a:defRPr/>
            </a:pPr>
            <a:r>
              <a:rPr lang="en-US" sz="3600" dirty="0" smtClean="0"/>
              <a:t>It was agreed that the dividend on the shares and the shares value should be added together and if up to </a:t>
            </a:r>
            <a:r>
              <a:rPr lang="en-US" sz="3600" dirty="0" err="1" smtClean="0"/>
              <a:t>Nisaab</a:t>
            </a:r>
            <a:r>
              <a:rPr lang="en-US" sz="3600" dirty="0" smtClean="0"/>
              <a:t> of 85gm of gold Zakat will be paid at 2.5%. But if not, it may be added to other income for Zakat. If the share is the only means of livelihood then his expenses must be deducted before Zakat will be due on such a person</a:t>
            </a:r>
            <a:r>
              <a:rPr lang="en-US" dirty="0" smtClean="0"/>
              <a:t>.</a:t>
            </a:r>
          </a:p>
        </p:txBody>
      </p:sp>
      <p:sp>
        <p:nvSpPr>
          <p:cNvPr id="4" name="Date Placeholder 3"/>
          <p:cNvSpPr>
            <a:spLocks noGrp="1"/>
          </p:cNvSpPr>
          <p:nvPr>
            <p:ph type="dt" sz="half" idx="10"/>
          </p:nvPr>
        </p:nvSpPr>
        <p:spPr/>
        <p:txBody>
          <a:bodyPr/>
          <a:lstStyle/>
          <a:p>
            <a:fld id="{F7755B1F-7826-40B2-9B2B-4136669DB365}" type="datetime1">
              <a:rPr lang="en-US" smtClean="0"/>
              <a:pPr/>
              <a:t>20-Apr-18</a:t>
            </a:fld>
            <a:endParaRPr lang="en-US"/>
          </a:p>
        </p:txBody>
      </p:sp>
      <p:sp>
        <p:nvSpPr>
          <p:cNvPr id="5" name="Slide Number Placeholder 4"/>
          <p:cNvSpPr>
            <a:spLocks noGrp="1"/>
          </p:cNvSpPr>
          <p:nvPr>
            <p:ph type="sldNum" sz="quarter" idx="12"/>
          </p:nvPr>
        </p:nvSpPr>
        <p:spPr/>
        <p:txBody>
          <a:bodyPr/>
          <a:lstStyle/>
          <a:p>
            <a:fld id="{BB22BD9E-7BCD-491C-A268-5C404FDEBC42}" type="slidenum">
              <a:rPr lang="en-US" smtClean="0"/>
              <a:pPr/>
              <a:t>34</a:t>
            </a:fld>
            <a:endParaRPr lang="en-US"/>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1"/>
            <a:ext cx="7772400" cy="609600"/>
          </a:xfrm>
        </p:spPr>
        <p:txBody>
          <a:bodyPr>
            <a:normAutofit fontScale="90000"/>
          </a:bodyPr>
          <a:lstStyle/>
          <a:p>
            <a:r>
              <a:rPr lang="en-US" b="1" dirty="0" smtClean="0"/>
              <a:t>NOTES</a:t>
            </a:r>
            <a:endParaRPr lang="en-US" b="1" dirty="0"/>
          </a:p>
        </p:txBody>
      </p:sp>
      <p:sp>
        <p:nvSpPr>
          <p:cNvPr id="3" name="Subtitle 2"/>
          <p:cNvSpPr>
            <a:spLocks noGrp="1"/>
          </p:cNvSpPr>
          <p:nvPr>
            <p:ph type="subTitle" idx="1"/>
          </p:nvPr>
        </p:nvSpPr>
        <p:spPr>
          <a:xfrm>
            <a:off x="609600" y="990600"/>
            <a:ext cx="7924800" cy="5257800"/>
          </a:xfrm>
        </p:spPr>
        <p:txBody>
          <a:bodyPr>
            <a:normAutofit fontScale="92500" lnSpcReduction="10000"/>
          </a:bodyPr>
          <a:lstStyle/>
          <a:p>
            <a:pPr marL="571500" indent="-571500" algn="l">
              <a:buFont typeface="+mj-lt"/>
              <a:buAutoNum type="romanUcPeriod"/>
            </a:pPr>
            <a:r>
              <a:rPr lang="en-US" dirty="0" smtClean="0">
                <a:solidFill>
                  <a:schemeClr val="tx1"/>
                </a:solidFill>
              </a:rPr>
              <a:t>It is permissible to pay arrears of </a:t>
            </a:r>
            <a:r>
              <a:rPr lang="en-US" dirty="0" err="1" smtClean="0">
                <a:solidFill>
                  <a:schemeClr val="tx1"/>
                </a:solidFill>
              </a:rPr>
              <a:t>Zakat</a:t>
            </a:r>
            <a:r>
              <a:rPr lang="en-US" dirty="0" smtClean="0">
                <a:solidFill>
                  <a:schemeClr val="tx1"/>
                </a:solidFill>
              </a:rPr>
              <a:t> in case of dead Muslim before the distribution of his estates to his legal heirs. See Q4:11-12 (… Distribution in all cases is after the payment of debt (</a:t>
            </a:r>
            <a:r>
              <a:rPr lang="en-US" dirty="0" err="1" smtClean="0">
                <a:solidFill>
                  <a:schemeClr val="tx1"/>
                </a:solidFill>
              </a:rPr>
              <a:t>Zakat</a:t>
            </a:r>
            <a:r>
              <a:rPr lang="en-US" dirty="0" smtClean="0">
                <a:solidFill>
                  <a:schemeClr val="tx1"/>
                </a:solidFill>
              </a:rPr>
              <a:t>, hajj, </a:t>
            </a:r>
            <a:r>
              <a:rPr lang="en-US" dirty="0" err="1" smtClean="0">
                <a:solidFill>
                  <a:schemeClr val="tx1"/>
                </a:solidFill>
              </a:rPr>
              <a:t>kaffaarah</a:t>
            </a:r>
            <a:r>
              <a:rPr lang="en-US" dirty="0" smtClean="0">
                <a:solidFill>
                  <a:schemeClr val="tx1"/>
                </a:solidFill>
              </a:rPr>
              <a:t> and </a:t>
            </a:r>
            <a:r>
              <a:rPr lang="en-US" dirty="0" err="1" smtClean="0">
                <a:solidFill>
                  <a:schemeClr val="tx1"/>
                </a:solidFill>
              </a:rPr>
              <a:t>diyah</a:t>
            </a:r>
            <a:r>
              <a:rPr lang="en-US" dirty="0" smtClean="0">
                <a:solidFill>
                  <a:schemeClr val="tx1"/>
                </a:solidFill>
              </a:rPr>
              <a:t>…) and execution of his will…)</a:t>
            </a:r>
          </a:p>
          <a:p>
            <a:pPr marL="571500" indent="-571500" algn="l">
              <a:buFont typeface="+mj-lt"/>
              <a:buAutoNum type="romanUcPeriod"/>
            </a:pPr>
            <a:r>
              <a:rPr lang="en-US" dirty="0" err="1" smtClean="0">
                <a:solidFill>
                  <a:schemeClr val="tx1"/>
                </a:solidFill>
              </a:rPr>
              <a:t>Zakat</a:t>
            </a:r>
            <a:r>
              <a:rPr lang="en-US" dirty="0" smtClean="0">
                <a:solidFill>
                  <a:schemeClr val="tx1"/>
                </a:solidFill>
              </a:rPr>
              <a:t> arrears  is also collectible from evaders.  And at times, he pays fine as directed by Islamic authority in his locality </a:t>
            </a:r>
          </a:p>
          <a:p>
            <a:pPr marL="571500" indent="-571500" algn="l">
              <a:buFont typeface="+mj-lt"/>
              <a:buAutoNum type="romanUcPeriod"/>
            </a:pPr>
            <a:r>
              <a:rPr lang="en-US" dirty="0" err="1" smtClean="0">
                <a:solidFill>
                  <a:schemeClr val="tx1"/>
                </a:solidFill>
              </a:rPr>
              <a:t>Zakat</a:t>
            </a:r>
            <a:r>
              <a:rPr lang="en-US" dirty="0" smtClean="0">
                <a:solidFill>
                  <a:schemeClr val="tx1"/>
                </a:solidFill>
              </a:rPr>
              <a:t> can also be collected in advance (Twice or thrice in a year) in case of pandemic poverty and </a:t>
            </a:r>
            <a:r>
              <a:rPr lang="en-US" dirty="0" err="1" smtClean="0">
                <a:solidFill>
                  <a:schemeClr val="tx1"/>
                </a:solidFill>
              </a:rPr>
              <a:t>fatawa</a:t>
            </a:r>
            <a:r>
              <a:rPr lang="en-US" dirty="0" smtClean="0">
                <a:solidFill>
                  <a:schemeClr val="tx1"/>
                </a:solidFill>
              </a:rPr>
              <a:t> of </a:t>
            </a:r>
            <a:r>
              <a:rPr lang="en-US" dirty="0" err="1" smtClean="0">
                <a:solidFill>
                  <a:schemeClr val="tx1"/>
                </a:solidFill>
              </a:rPr>
              <a:t>Ulama</a:t>
            </a:r>
            <a:r>
              <a:rPr lang="en-US" dirty="0" smtClean="0">
                <a:solidFill>
                  <a:schemeClr val="tx1"/>
                </a:solidFill>
              </a:rPr>
              <a:t> in that regard.</a:t>
            </a:r>
            <a:endParaRPr lang="en-US" dirty="0">
              <a:solidFill>
                <a:schemeClr val="tx1"/>
              </a:solidFill>
            </a:endParaRPr>
          </a:p>
        </p:txBody>
      </p:sp>
      <p:sp>
        <p:nvSpPr>
          <p:cNvPr id="4" name="Date Placeholder 3"/>
          <p:cNvSpPr>
            <a:spLocks noGrp="1"/>
          </p:cNvSpPr>
          <p:nvPr>
            <p:ph type="dt" sz="half" idx="10"/>
          </p:nvPr>
        </p:nvSpPr>
        <p:spPr/>
        <p:txBody>
          <a:bodyPr/>
          <a:lstStyle/>
          <a:p>
            <a:fld id="{0B86A4B1-D347-4127-8419-2DC80E39929E}" type="datetime1">
              <a:rPr lang="en-US" smtClean="0"/>
              <a:pPr/>
              <a:t>20-Apr-18</a:t>
            </a:fld>
            <a:endParaRPr lang="en-US"/>
          </a:p>
        </p:txBody>
      </p:sp>
      <p:sp>
        <p:nvSpPr>
          <p:cNvPr id="5" name="Slide Number Placeholder 4"/>
          <p:cNvSpPr>
            <a:spLocks noGrp="1"/>
          </p:cNvSpPr>
          <p:nvPr>
            <p:ph type="sldNum" sz="quarter" idx="12"/>
          </p:nvPr>
        </p:nvSpPr>
        <p:spPr/>
        <p:txBody>
          <a:bodyPr/>
          <a:lstStyle/>
          <a:p>
            <a:fld id="{BB22BD9E-7BCD-491C-A268-5C404FDEBC42}" type="slidenum">
              <a:rPr lang="en-US" smtClean="0"/>
              <a:pPr/>
              <a:t>35</a:t>
            </a:fld>
            <a:endParaRPr lang="en-US"/>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defRPr/>
            </a:pPr>
            <a:r>
              <a:rPr lang="en-US" b="1" dirty="0" smtClean="0"/>
              <a:t>LIMITATIONS ON ZAKAT ITEMS</a:t>
            </a:r>
            <a:endParaRPr lang="en-US" b="1" dirty="0"/>
          </a:p>
        </p:txBody>
      </p:sp>
      <p:sp>
        <p:nvSpPr>
          <p:cNvPr id="3" name="Content Placeholder 2"/>
          <p:cNvSpPr>
            <a:spLocks noGrp="1"/>
          </p:cNvSpPr>
          <p:nvPr>
            <p:ph idx="1"/>
          </p:nvPr>
        </p:nvSpPr>
        <p:spPr>
          <a:xfrm>
            <a:off x="457200" y="990600"/>
            <a:ext cx="8229600" cy="5135563"/>
          </a:xfrm>
        </p:spPr>
        <p:txBody>
          <a:bodyPr>
            <a:normAutofit/>
          </a:bodyPr>
          <a:lstStyle/>
          <a:p>
            <a:pPr>
              <a:defRPr/>
            </a:pPr>
            <a:r>
              <a:rPr lang="en-US" dirty="0" smtClean="0"/>
              <a:t>According to Imam </a:t>
            </a:r>
            <a:r>
              <a:rPr lang="en-US" dirty="0" err="1" smtClean="0"/>
              <a:t>Ibn</a:t>
            </a:r>
            <a:r>
              <a:rPr lang="en-US" dirty="0" smtClean="0"/>
              <a:t> </a:t>
            </a:r>
            <a:r>
              <a:rPr lang="en-US" dirty="0" err="1" smtClean="0"/>
              <a:t>Hazm</a:t>
            </a:r>
            <a:r>
              <a:rPr lang="en-US" dirty="0" smtClean="0"/>
              <a:t> in his book Al-Mahalla;</a:t>
            </a:r>
          </a:p>
          <a:p>
            <a:pPr>
              <a:defRPr/>
            </a:pPr>
            <a:r>
              <a:rPr lang="en-US" dirty="0" smtClean="0"/>
              <a:t>Zakat items are limited to eight items;</a:t>
            </a:r>
          </a:p>
          <a:p>
            <a:pPr>
              <a:defRPr/>
            </a:pPr>
            <a:r>
              <a:rPr lang="en-US" dirty="0" smtClean="0"/>
              <a:t>Camel, Cow, Sheep/Goat, Wheat, Grains, dates, Gold and Silver.</a:t>
            </a:r>
          </a:p>
          <a:p>
            <a:pPr>
              <a:buFont typeface="Wingdings" pitchFamily="2" charset="2"/>
              <a:buNone/>
              <a:defRPr/>
            </a:pPr>
            <a:r>
              <a:rPr lang="en-US" dirty="0" smtClean="0"/>
              <a:t>	- Also Imam </a:t>
            </a:r>
            <a:r>
              <a:rPr lang="en-US" dirty="0" err="1" smtClean="0"/>
              <a:t>Shaokani</a:t>
            </a:r>
            <a:r>
              <a:rPr lang="en-US" dirty="0" smtClean="0"/>
              <a:t>, </a:t>
            </a:r>
            <a:r>
              <a:rPr lang="en-US" dirty="0" err="1" smtClean="0"/>
              <a:t>Sadeeq</a:t>
            </a:r>
            <a:r>
              <a:rPr lang="en-US" dirty="0" smtClean="0"/>
              <a:t>  Hassan Khan </a:t>
            </a:r>
            <a:r>
              <a:rPr lang="en-US" dirty="0" err="1" smtClean="0"/>
              <a:t>sahare</a:t>
            </a:r>
            <a:r>
              <a:rPr lang="en-US" dirty="0" smtClean="0"/>
              <a:t> same. This opinion is however myopic, however Imam Abu </a:t>
            </a:r>
            <a:r>
              <a:rPr lang="en-US" dirty="0" err="1" smtClean="0"/>
              <a:t>Hanifah</a:t>
            </a:r>
            <a:r>
              <a:rPr lang="en-US" dirty="0" smtClean="0"/>
              <a:t> expanded this scope via these principles.  </a:t>
            </a:r>
            <a:endParaRPr lang="en-US" dirty="0"/>
          </a:p>
        </p:txBody>
      </p:sp>
      <p:sp>
        <p:nvSpPr>
          <p:cNvPr id="4" name="Date Placeholder 3"/>
          <p:cNvSpPr>
            <a:spLocks noGrp="1"/>
          </p:cNvSpPr>
          <p:nvPr>
            <p:ph type="dt" sz="half" idx="10"/>
          </p:nvPr>
        </p:nvSpPr>
        <p:spPr/>
        <p:txBody>
          <a:bodyPr/>
          <a:lstStyle/>
          <a:p>
            <a:fld id="{C828A065-89BA-49D3-B586-322DC4942852}" type="datetime1">
              <a:rPr lang="en-US" smtClean="0"/>
              <a:pPr/>
              <a:t>20-Apr-18</a:t>
            </a:fld>
            <a:endParaRPr lang="en-US"/>
          </a:p>
        </p:txBody>
      </p:sp>
      <p:sp>
        <p:nvSpPr>
          <p:cNvPr id="5" name="Slide Number Placeholder 4"/>
          <p:cNvSpPr>
            <a:spLocks noGrp="1"/>
          </p:cNvSpPr>
          <p:nvPr>
            <p:ph type="sldNum" sz="quarter" idx="12"/>
          </p:nvPr>
        </p:nvSpPr>
        <p:spPr/>
        <p:txBody>
          <a:bodyPr/>
          <a:lstStyle/>
          <a:p>
            <a:fld id="{BB22BD9E-7BCD-491C-A268-5C404FDEBC42}" type="slidenum">
              <a:rPr lang="en-US" smtClean="0"/>
              <a:pPr/>
              <a:t>36</a:t>
            </a:fld>
            <a:endParaRPr lang="en-US"/>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pPr>
              <a:defRPr/>
            </a:pPr>
            <a:r>
              <a:rPr lang="en-US" sz="3600" dirty="0" smtClean="0"/>
              <a:t>CONTINUATION</a:t>
            </a:r>
            <a:r>
              <a:rPr lang="en-US" dirty="0" smtClean="0"/>
              <a:t> </a:t>
            </a:r>
            <a:endParaRPr lang="en-US" dirty="0"/>
          </a:p>
        </p:txBody>
      </p:sp>
      <p:sp>
        <p:nvSpPr>
          <p:cNvPr id="3" name="Content Placeholder 2"/>
          <p:cNvSpPr>
            <a:spLocks noGrp="1"/>
          </p:cNvSpPr>
          <p:nvPr>
            <p:ph idx="1"/>
          </p:nvPr>
        </p:nvSpPr>
        <p:spPr>
          <a:xfrm>
            <a:off x="455613" y="685800"/>
            <a:ext cx="8383587" cy="6172200"/>
          </a:xfrm>
        </p:spPr>
        <p:txBody>
          <a:bodyPr>
            <a:normAutofit fontScale="77500" lnSpcReduction="20000"/>
          </a:bodyPr>
          <a:lstStyle/>
          <a:p>
            <a:pPr>
              <a:defRPr/>
            </a:pPr>
            <a:r>
              <a:rPr lang="en-US" dirty="0" smtClean="0"/>
              <a:t>Zakat is collectible from all legitimate growing earning irrespective of time and place, he proved this by saying (Q 70:24-25)</a:t>
            </a:r>
          </a:p>
          <a:p>
            <a:pPr>
              <a:defRPr/>
            </a:pPr>
            <a:r>
              <a:rPr lang="en-US" dirty="0" smtClean="0"/>
              <a:t>And that </a:t>
            </a:r>
            <a:r>
              <a:rPr lang="en-US" dirty="0" err="1" smtClean="0"/>
              <a:t>Umar</a:t>
            </a:r>
            <a:r>
              <a:rPr lang="en-US" dirty="0" smtClean="0"/>
              <a:t> included Zakat collection on horse.</a:t>
            </a:r>
          </a:p>
          <a:p>
            <a:pPr>
              <a:defRPr/>
            </a:pPr>
            <a:r>
              <a:rPr lang="en-US" dirty="0" smtClean="0"/>
              <a:t>Imam Ahmad </a:t>
            </a:r>
            <a:r>
              <a:rPr lang="en-US" dirty="0" err="1" smtClean="0"/>
              <a:t>Ibn</a:t>
            </a:r>
            <a:r>
              <a:rPr lang="en-US" dirty="0" smtClean="0"/>
              <a:t> </a:t>
            </a:r>
            <a:r>
              <a:rPr lang="en-US" dirty="0" err="1" smtClean="0"/>
              <a:t>Ambali</a:t>
            </a:r>
            <a:r>
              <a:rPr lang="en-US" dirty="0" smtClean="0"/>
              <a:t> collected Zakat on honey and minerals.</a:t>
            </a:r>
          </a:p>
          <a:p>
            <a:pPr>
              <a:defRPr/>
            </a:pPr>
            <a:r>
              <a:rPr lang="en-US" dirty="0" smtClean="0"/>
              <a:t>Imam </a:t>
            </a:r>
            <a:r>
              <a:rPr lang="en-US" dirty="0" err="1" smtClean="0"/>
              <a:t>Zuhri</a:t>
            </a:r>
            <a:r>
              <a:rPr lang="en-US" dirty="0" smtClean="0"/>
              <a:t>, </a:t>
            </a:r>
            <a:r>
              <a:rPr lang="en-US" dirty="0" err="1" smtClean="0"/>
              <a:t>Hasan</a:t>
            </a:r>
            <a:r>
              <a:rPr lang="en-US" dirty="0" smtClean="0"/>
              <a:t> Al-</a:t>
            </a:r>
            <a:r>
              <a:rPr lang="en-US" dirty="0" err="1" smtClean="0"/>
              <a:t>Basri</a:t>
            </a:r>
            <a:r>
              <a:rPr lang="en-US" dirty="0" smtClean="0"/>
              <a:t> and Abu Yusuf, obliged Zakat on sea minerals such as jewelries </a:t>
            </a:r>
            <a:r>
              <a:rPr lang="en-US" dirty="0" err="1" smtClean="0"/>
              <a:t>e.t.c</a:t>
            </a:r>
            <a:r>
              <a:rPr lang="en-US" dirty="0" smtClean="0"/>
              <a:t>.</a:t>
            </a:r>
          </a:p>
          <a:p>
            <a:pPr>
              <a:defRPr/>
            </a:pPr>
            <a:r>
              <a:rPr lang="en-US" dirty="0" smtClean="0"/>
              <a:t>Imam </a:t>
            </a:r>
            <a:r>
              <a:rPr lang="en-US" dirty="0" err="1" smtClean="0"/>
              <a:t>Shafi’i</a:t>
            </a:r>
            <a:r>
              <a:rPr lang="en-US" dirty="0" smtClean="0"/>
              <a:t> added to </a:t>
            </a:r>
            <a:r>
              <a:rPr lang="en-US" dirty="0" err="1" smtClean="0"/>
              <a:t>Zakatul</a:t>
            </a:r>
            <a:r>
              <a:rPr lang="en-US" dirty="0" smtClean="0"/>
              <a:t> </a:t>
            </a:r>
            <a:r>
              <a:rPr lang="en-US" dirty="0" err="1" smtClean="0"/>
              <a:t>Fitr</a:t>
            </a:r>
            <a:r>
              <a:rPr lang="en-US" dirty="0" smtClean="0"/>
              <a:t> “Most common food in an area”.  </a:t>
            </a:r>
          </a:p>
          <a:p>
            <a:pPr>
              <a:buNone/>
              <a:defRPr/>
            </a:pPr>
            <a:r>
              <a:rPr lang="en-US" dirty="0" smtClean="0"/>
              <a:t>NB: In this age of expansive urbanization and modern technology can we focus only in our </a:t>
            </a:r>
            <a:r>
              <a:rPr lang="en-US" dirty="0" err="1" smtClean="0"/>
              <a:t>zakat</a:t>
            </a:r>
            <a:r>
              <a:rPr lang="en-US" dirty="0" smtClean="0"/>
              <a:t> collections on the local farmers and herdsmen / cattle </a:t>
            </a:r>
            <a:r>
              <a:rPr lang="en-US" dirty="0" err="1" smtClean="0"/>
              <a:t>rearers</a:t>
            </a:r>
            <a:r>
              <a:rPr lang="en-US" dirty="0" smtClean="0"/>
              <a:t>? leaving behind professionals such as doctors, engineers, lawyers, accountants, architects, consultants and industrialists in various fields?!. You can imagine the great loss In </a:t>
            </a:r>
            <a:r>
              <a:rPr lang="en-US" dirty="0" err="1" smtClean="0"/>
              <a:t>Zakat</a:t>
            </a:r>
            <a:r>
              <a:rPr lang="en-US" dirty="0" smtClean="0"/>
              <a:t> collection and distribution. If they are nowadays included accordingly, you can also see and feel the great success </a:t>
            </a:r>
            <a:endParaRPr lang="en-US" dirty="0"/>
          </a:p>
        </p:txBody>
      </p:sp>
      <p:sp>
        <p:nvSpPr>
          <p:cNvPr id="4" name="Date Placeholder 3"/>
          <p:cNvSpPr>
            <a:spLocks noGrp="1"/>
          </p:cNvSpPr>
          <p:nvPr>
            <p:ph type="dt" sz="half" idx="10"/>
          </p:nvPr>
        </p:nvSpPr>
        <p:spPr/>
        <p:txBody>
          <a:bodyPr/>
          <a:lstStyle/>
          <a:p>
            <a:fld id="{1D8A487D-7289-43EE-A7C3-145EA80A0514}" type="datetime1">
              <a:rPr lang="en-US" smtClean="0"/>
              <a:pPr/>
              <a:t>20-Apr-18</a:t>
            </a:fld>
            <a:endParaRPr lang="en-US"/>
          </a:p>
        </p:txBody>
      </p:sp>
      <p:sp>
        <p:nvSpPr>
          <p:cNvPr id="5" name="Slide Number Placeholder 4"/>
          <p:cNvSpPr>
            <a:spLocks noGrp="1"/>
          </p:cNvSpPr>
          <p:nvPr>
            <p:ph type="sldNum" sz="quarter" idx="12"/>
          </p:nvPr>
        </p:nvSpPr>
        <p:spPr/>
        <p:txBody>
          <a:bodyPr/>
          <a:lstStyle/>
          <a:p>
            <a:fld id="{BB22BD9E-7BCD-491C-A268-5C404FDEBC42}" type="slidenum">
              <a:rPr lang="en-US" smtClean="0"/>
              <a:pPr/>
              <a:t>37</a:t>
            </a:fld>
            <a:endParaRPr lang="en-US"/>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04800" y="0"/>
            <a:ext cx="8226425" cy="838200"/>
          </a:xfrm>
        </p:spPr>
        <p:txBody>
          <a:bodyPr/>
          <a:lstStyle/>
          <a:p>
            <a:pPr eaLnBrk="1" hangingPunct="1">
              <a:defRPr/>
            </a:pPr>
            <a:r>
              <a:rPr lang="en-US" smtClean="0"/>
              <a:t>Collection</a:t>
            </a:r>
          </a:p>
        </p:txBody>
      </p:sp>
      <p:sp>
        <p:nvSpPr>
          <p:cNvPr id="31747" name="Rectangle 3"/>
          <p:cNvSpPr>
            <a:spLocks noGrp="1" noChangeArrowheads="1"/>
          </p:cNvSpPr>
          <p:nvPr>
            <p:ph idx="1"/>
          </p:nvPr>
        </p:nvSpPr>
        <p:spPr>
          <a:xfrm>
            <a:off x="455613" y="762000"/>
            <a:ext cx="8226425" cy="6096000"/>
          </a:xfrm>
        </p:spPr>
        <p:txBody>
          <a:bodyPr>
            <a:normAutofit fontScale="92500" lnSpcReduction="10000"/>
          </a:bodyPr>
          <a:lstStyle/>
          <a:p>
            <a:pPr eaLnBrk="1" hangingPunct="1">
              <a:lnSpc>
                <a:spcPct val="90000"/>
              </a:lnSpc>
              <a:defRPr/>
            </a:pPr>
            <a:r>
              <a:rPr lang="en-US" sz="2800" dirty="0" err="1" smtClean="0"/>
              <a:t>Khudh</a:t>
            </a:r>
            <a:r>
              <a:rPr lang="en-US" sz="2800" dirty="0" smtClean="0"/>
              <a:t> min </a:t>
            </a:r>
            <a:r>
              <a:rPr lang="en-US" sz="2800" dirty="0" err="1" smtClean="0"/>
              <a:t>Amwalihim</a:t>
            </a:r>
            <a:r>
              <a:rPr lang="en-US" sz="2800" dirty="0" smtClean="0"/>
              <a:t> </a:t>
            </a:r>
            <a:r>
              <a:rPr lang="en-US" sz="2800" dirty="0" err="1" smtClean="0"/>
              <a:t>Sodaqah</a:t>
            </a:r>
            <a:r>
              <a:rPr lang="en-US" sz="2800" dirty="0" smtClean="0"/>
              <a:t>…(Q9v103)</a:t>
            </a:r>
          </a:p>
          <a:p>
            <a:pPr eaLnBrk="1" hangingPunct="1">
              <a:lnSpc>
                <a:spcPct val="90000"/>
              </a:lnSpc>
              <a:defRPr/>
            </a:pPr>
            <a:r>
              <a:rPr lang="en-US" sz="2800" dirty="0" smtClean="0"/>
              <a:t>Prophet appointed Collectors (</a:t>
            </a:r>
            <a:r>
              <a:rPr lang="en-US" sz="2800" dirty="0" err="1" smtClean="0"/>
              <a:t>Muhaz</a:t>
            </a:r>
            <a:r>
              <a:rPr lang="en-US" sz="2800" dirty="0" smtClean="0"/>
              <a:t> bin </a:t>
            </a:r>
            <a:r>
              <a:rPr lang="en-US" sz="2800" dirty="0" err="1" smtClean="0"/>
              <a:t>Jabal</a:t>
            </a:r>
            <a:r>
              <a:rPr lang="en-US" sz="2800" dirty="0" smtClean="0"/>
              <a:t>, Abu </a:t>
            </a:r>
            <a:r>
              <a:rPr lang="en-US" sz="2800" dirty="0" err="1" smtClean="0"/>
              <a:t>Hurayra</a:t>
            </a:r>
            <a:r>
              <a:rPr lang="en-US" sz="2800" dirty="0" smtClean="0"/>
              <a:t>,…)</a:t>
            </a:r>
          </a:p>
          <a:p>
            <a:pPr eaLnBrk="1" hangingPunct="1">
              <a:lnSpc>
                <a:spcPct val="90000"/>
              </a:lnSpc>
              <a:defRPr/>
            </a:pPr>
            <a:r>
              <a:rPr lang="en-US" sz="2400" b="1" dirty="0" smtClean="0">
                <a:cs typeface="Times New Roman" pitchFamily="18" charset="0"/>
              </a:rPr>
              <a:t>The Qualities of a </a:t>
            </a:r>
            <a:r>
              <a:rPr lang="en-US" sz="2400" b="1" dirty="0" err="1" smtClean="0">
                <a:cs typeface="Times New Roman" pitchFamily="18" charset="0"/>
              </a:rPr>
              <a:t>Zakat</a:t>
            </a:r>
            <a:r>
              <a:rPr lang="en-US" sz="2400" b="1" dirty="0" smtClean="0">
                <a:cs typeface="Times New Roman" pitchFamily="18" charset="0"/>
              </a:rPr>
              <a:t> workers (Collectors):-</a:t>
            </a:r>
            <a:br>
              <a:rPr lang="en-US" sz="2400" b="1" dirty="0" smtClean="0">
                <a:cs typeface="Times New Roman" pitchFamily="18" charset="0"/>
              </a:rPr>
            </a:br>
            <a:r>
              <a:rPr lang="en-US" sz="2400" dirty="0" smtClean="0">
                <a:cs typeface="Times New Roman" pitchFamily="18" charset="0"/>
              </a:rPr>
              <a:t>1.                  Knowledgeable </a:t>
            </a:r>
            <a:br>
              <a:rPr lang="en-US" sz="2400" dirty="0" smtClean="0">
                <a:cs typeface="Times New Roman" pitchFamily="18" charset="0"/>
              </a:rPr>
            </a:br>
            <a:r>
              <a:rPr lang="en-US" sz="2400" dirty="0" smtClean="0">
                <a:cs typeface="Times New Roman" pitchFamily="18" charset="0"/>
              </a:rPr>
              <a:t>2.                  Trustworthiness / piety. (See Q 28:26)</a:t>
            </a:r>
            <a:br>
              <a:rPr lang="en-US" sz="2400" dirty="0" smtClean="0">
                <a:cs typeface="Times New Roman" pitchFamily="18" charset="0"/>
              </a:rPr>
            </a:br>
            <a:r>
              <a:rPr lang="en-US" sz="2400" dirty="0" smtClean="0">
                <a:cs typeface="Times New Roman" pitchFamily="18" charset="0"/>
              </a:rPr>
              <a:t>3.                  Humility</a:t>
            </a:r>
            <a:br>
              <a:rPr lang="en-US" sz="2400" dirty="0" smtClean="0">
                <a:cs typeface="Times New Roman" pitchFamily="18" charset="0"/>
              </a:rPr>
            </a:br>
            <a:r>
              <a:rPr lang="en-US" sz="2400" dirty="0" smtClean="0">
                <a:cs typeface="Times New Roman" pitchFamily="18" charset="0"/>
              </a:rPr>
              <a:t>4.                  kindness / subtleness</a:t>
            </a:r>
            <a:br>
              <a:rPr lang="en-US" sz="2400" dirty="0" smtClean="0">
                <a:cs typeface="Times New Roman" pitchFamily="18" charset="0"/>
              </a:rPr>
            </a:br>
            <a:r>
              <a:rPr lang="en-US" sz="2400" dirty="0" smtClean="0">
                <a:cs typeface="Times New Roman" pitchFamily="18" charset="0"/>
              </a:rPr>
              <a:t>5.                  Truthfulness</a:t>
            </a:r>
            <a:br>
              <a:rPr lang="en-US" sz="2400" dirty="0" smtClean="0">
                <a:cs typeface="Times New Roman" pitchFamily="18" charset="0"/>
              </a:rPr>
            </a:br>
            <a:r>
              <a:rPr lang="en-US" sz="2400" dirty="0" smtClean="0">
                <a:cs typeface="Times New Roman" pitchFamily="18" charset="0"/>
              </a:rPr>
              <a:t>6.                  Good human relation</a:t>
            </a:r>
            <a:br>
              <a:rPr lang="en-US" sz="2400" dirty="0" smtClean="0">
                <a:cs typeface="Times New Roman" pitchFamily="18" charset="0"/>
              </a:rPr>
            </a:br>
            <a:r>
              <a:rPr lang="en-US" sz="2400" dirty="0" smtClean="0">
                <a:cs typeface="Times New Roman" pitchFamily="18" charset="0"/>
              </a:rPr>
              <a:t>7.                  Self confidence</a:t>
            </a:r>
            <a:br>
              <a:rPr lang="en-US" sz="2400" dirty="0" smtClean="0">
                <a:cs typeface="Times New Roman" pitchFamily="18" charset="0"/>
              </a:rPr>
            </a:br>
            <a:r>
              <a:rPr lang="en-US" sz="2400" dirty="0" smtClean="0">
                <a:cs typeface="Times New Roman" pitchFamily="18" charset="0"/>
              </a:rPr>
              <a:t>8.                  Dynamism</a:t>
            </a:r>
            <a:br>
              <a:rPr lang="en-US" sz="2400" dirty="0" smtClean="0">
                <a:cs typeface="Times New Roman" pitchFamily="18" charset="0"/>
              </a:rPr>
            </a:br>
            <a:r>
              <a:rPr lang="en-US" sz="2400" dirty="0" smtClean="0">
                <a:cs typeface="Times New Roman" pitchFamily="18" charset="0"/>
              </a:rPr>
              <a:t>9.                  Innovation</a:t>
            </a:r>
          </a:p>
          <a:p>
            <a:pPr eaLnBrk="1" hangingPunct="1">
              <a:lnSpc>
                <a:spcPct val="90000"/>
              </a:lnSpc>
              <a:buFont typeface="Wingdings" pitchFamily="2" charset="2"/>
              <a:buNone/>
              <a:defRPr/>
            </a:pPr>
            <a:r>
              <a:rPr lang="en-US" sz="2400" dirty="0" smtClean="0">
                <a:cs typeface="Times New Roman" pitchFamily="18" charset="0"/>
              </a:rPr>
              <a:t>	10.	              Contentment ( a case of the man Al-</a:t>
            </a:r>
            <a:r>
              <a:rPr lang="en-US" sz="2400" dirty="0" err="1" smtClean="0">
                <a:cs typeface="Times New Roman" pitchFamily="18" charset="0"/>
              </a:rPr>
              <a:t>baahili</a:t>
            </a:r>
            <a:r>
              <a:rPr lang="en-US" sz="2400" dirty="0" smtClean="0">
                <a:cs typeface="Times New Roman" pitchFamily="18" charset="0"/>
              </a:rPr>
              <a:t>)</a:t>
            </a:r>
          </a:p>
          <a:p>
            <a:pPr eaLnBrk="1" hangingPunct="1">
              <a:lnSpc>
                <a:spcPct val="90000"/>
              </a:lnSpc>
              <a:defRPr/>
            </a:pPr>
            <a:r>
              <a:rPr lang="en-US" sz="2800" dirty="0" smtClean="0"/>
              <a:t>Set up </a:t>
            </a:r>
            <a:r>
              <a:rPr lang="en-US" sz="2800" dirty="0" err="1" smtClean="0"/>
              <a:t>Baitul</a:t>
            </a:r>
            <a:r>
              <a:rPr lang="en-US" sz="2800" dirty="0" smtClean="0"/>
              <a:t> mal (Treasury)</a:t>
            </a:r>
          </a:p>
          <a:p>
            <a:pPr eaLnBrk="1" hangingPunct="1">
              <a:lnSpc>
                <a:spcPct val="90000"/>
              </a:lnSpc>
              <a:defRPr/>
            </a:pPr>
            <a:r>
              <a:rPr lang="en-US" sz="2800" dirty="0" smtClean="0"/>
              <a:t>Keeping proper records(Accountability)</a:t>
            </a:r>
          </a:p>
          <a:p>
            <a:pPr eaLnBrk="1" hangingPunct="1">
              <a:lnSpc>
                <a:spcPct val="90000"/>
              </a:lnSpc>
              <a:buNone/>
              <a:defRPr/>
            </a:pPr>
            <a:r>
              <a:rPr lang="en-US" sz="2800" dirty="0" smtClean="0"/>
              <a:t>(… father hire him the best employee for you is the strong and trustworthy…)</a:t>
            </a:r>
          </a:p>
          <a:p>
            <a:pPr eaLnBrk="1" hangingPunct="1">
              <a:lnSpc>
                <a:spcPct val="90000"/>
              </a:lnSpc>
              <a:defRPr/>
            </a:pPr>
            <a:endParaRPr lang="en-US" sz="1700" dirty="0" smtClean="0">
              <a:cs typeface="Times New Roman" pitchFamily="18" charset="0"/>
            </a:endParaRPr>
          </a:p>
        </p:txBody>
      </p:sp>
      <p:sp>
        <p:nvSpPr>
          <p:cNvPr id="4" name="Date Placeholder 3"/>
          <p:cNvSpPr>
            <a:spLocks noGrp="1"/>
          </p:cNvSpPr>
          <p:nvPr>
            <p:ph type="dt" sz="half" idx="10"/>
          </p:nvPr>
        </p:nvSpPr>
        <p:spPr/>
        <p:txBody>
          <a:bodyPr/>
          <a:lstStyle/>
          <a:p>
            <a:fld id="{6A19107C-8D0B-4802-8772-8E848E8A84D7}" type="datetime1">
              <a:rPr lang="en-US" smtClean="0"/>
              <a:pPr/>
              <a:t>20-Apr-18</a:t>
            </a:fld>
            <a:endParaRPr lang="en-US"/>
          </a:p>
        </p:txBody>
      </p:sp>
      <p:sp>
        <p:nvSpPr>
          <p:cNvPr id="5" name="Slide Number Placeholder 4"/>
          <p:cNvSpPr>
            <a:spLocks noGrp="1"/>
          </p:cNvSpPr>
          <p:nvPr>
            <p:ph type="sldNum" sz="quarter" idx="12"/>
          </p:nvPr>
        </p:nvSpPr>
        <p:spPr/>
        <p:txBody>
          <a:bodyPr/>
          <a:lstStyle/>
          <a:p>
            <a:fld id="{BB22BD9E-7BCD-491C-A268-5C404FDEBC42}" type="slidenum">
              <a:rPr lang="en-US" smtClean="0"/>
              <a:pPr/>
              <a:t>38</a:t>
            </a:fld>
            <a:endParaRPr lang="en-US"/>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29600" cy="715962"/>
          </a:xfrm>
        </p:spPr>
        <p:txBody>
          <a:bodyPr>
            <a:normAutofit fontScale="90000"/>
          </a:bodyPr>
          <a:lstStyle/>
          <a:p>
            <a:pPr eaLnBrk="1" hangingPunct="1">
              <a:defRPr/>
            </a:pPr>
            <a:r>
              <a:rPr lang="en-US" b="1" dirty="0" smtClean="0"/>
              <a:t>Distribution</a:t>
            </a:r>
          </a:p>
        </p:txBody>
      </p:sp>
      <p:sp>
        <p:nvSpPr>
          <p:cNvPr id="32771" name="Rectangle 3"/>
          <p:cNvSpPr>
            <a:spLocks noGrp="1" noChangeArrowheads="1"/>
          </p:cNvSpPr>
          <p:nvPr>
            <p:ph idx="1"/>
          </p:nvPr>
        </p:nvSpPr>
        <p:spPr>
          <a:xfrm>
            <a:off x="457200" y="1066800"/>
            <a:ext cx="8229600" cy="5059363"/>
          </a:xfrm>
        </p:spPr>
        <p:txBody>
          <a:bodyPr>
            <a:normAutofit/>
          </a:bodyPr>
          <a:lstStyle/>
          <a:p>
            <a:pPr marL="609600" indent="-609600" eaLnBrk="1" hangingPunct="1">
              <a:lnSpc>
                <a:spcPct val="90000"/>
              </a:lnSpc>
              <a:defRPr/>
            </a:pPr>
            <a:r>
              <a:rPr lang="en-US" dirty="0" err="1" smtClean="0"/>
              <a:t>Innama</a:t>
            </a:r>
            <a:r>
              <a:rPr lang="en-US" dirty="0" smtClean="0"/>
              <a:t> </a:t>
            </a:r>
            <a:r>
              <a:rPr lang="en-US" dirty="0" err="1" smtClean="0"/>
              <a:t>sodaqaatu</a:t>
            </a:r>
            <a:r>
              <a:rPr lang="en-US" dirty="0" smtClean="0"/>
              <a:t> </a:t>
            </a:r>
            <a:r>
              <a:rPr lang="en-US" dirty="0" err="1" smtClean="0"/>
              <a:t>lilifuqaraa</a:t>
            </a:r>
            <a:r>
              <a:rPr lang="en-US" dirty="0" smtClean="0"/>
              <a:t>…(Q9v60)</a:t>
            </a:r>
          </a:p>
          <a:p>
            <a:pPr marL="609600" indent="-609600" eaLnBrk="1" hangingPunct="1">
              <a:lnSpc>
                <a:spcPct val="90000"/>
              </a:lnSpc>
              <a:buFont typeface="Wingdings" pitchFamily="2" charset="2"/>
              <a:buAutoNum type="arabicPlain"/>
              <a:defRPr/>
            </a:pPr>
            <a:r>
              <a:rPr lang="en-US" dirty="0" smtClean="0"/>
              <a:t>The poor</a:t>
            </a:r>
          </a:p>
          <a:p>
            <a:pPr marL="609600" indent="-609600" eaLnBrk="1" hangingPunct="1">
              <a:lnSpc>
                <a:spcPct val="90000"/>
              </a:lnSpc>
              <a:buFont typeface="Wingdings" pitchFamily="2" charset="2"/>
              <a:buAutoNum type="arabicPlain"/>
              <a:defRPr/>
            </a:pPr>
            <a:r>
              <a:rPr lang="en-US" dirty="0" smtClean="0"/>
              <a:t>Needy</a:t>
            </a:r>
          </a:p>
          <a:p>
            <a:pPr marL="609600" indent="-609600" eaLnBrk="1" hangingPunct="1">
              <a:lnSpc>
                <a:spcPct val="90000"/>
              </a:lnSpc>
              <a:buFont typeface="Wingdings" pitchFamily="2" charset="2"/>
              <a:buAutoNum type="arabicPlain"/>
              <a:defRPr/>
            </a:pPr>
            <a:r>
              <a:rPr lang="en-US" dirty="0" smtClean="0"/>
              <a:t>Zakat workers</a:t>
            </a:r>
          </a:p>
          <a:p>
            <a:pPr marL="609600" indent="-609600" eaLnBrk="1" hangingPunct="1">
              <a:lnSpc>
                <a:spcPct val="90000"/>
              </a:lnSpc>
              <a:buFont typeface="Wingdings" pitchFamily="2" charset="2"/>
              <a:buAutoNum type="arabicPlain"/>
              <a:defRPr/>
            </a:pPr>
            <a:r>
              <a:rPr lang="en-US" dirty="0" smtClean="0"/>
              <a:t>Converts in the making</a:t>
            </a:r>
          </a:p>
          <a:p>
            <a:pPr marL="609600" indent="-609600" eaLnBrk="1" hangingPunct="1">
              <a:lnSpc>
                <a:spcPct val="90000"/>
              </a:lnSpc>
              <a:buFont typeface="Wingdings" pitchFamily="2" charset="2"/>
              <a:buAutoNum type="arabicPlain"/>
              <a:defRPr/>
            </a:pPr>
            <a:r>
              <a:rPr lang="en-US" dirty="0" smtClean="0"/>
              <a:t>Debtors</a:t>
            </a:r>
          </a:p>
          <a:p>
            <a:pPr marL="609600" indent="-609600" eaLnBrk="1" hangingPunct="1">
              <a:lnSpc>
                <a:spcPct val="90000"/>
              </a:lnSpc>
              <a:buFont typeface="Wingdings" pitchFamily="2" charset="2"/>
              <a:buAutoNum type="arabicPlain"/>
              <a:defRPr/>
            </a:pPr>
            <a:r>
              <a:rPr lang="en-US" dirty="0" smtClean="0"/>
              <a:t>Those in slavery</a:t>
            </a:r>
          </a:p>
          <a:p>
            <a:pPr marL="609600" indent="-609600" eaLnBrk="1" hangingPunct="1">
              <a:lnSpc>
                <a:spcPct val="90000"/>
              </a:lnSpc>
              <a:buFont typeface="Wingdings" pitchFamily="2" charset="2"/>
              <a:buAutoNum type="arabicPlain"/>
              <a:defRPr/>
            </a:pPr>
            <a:r>
              <a:rPr lang="en-US" dirty="0" smtClean="0"/>
              <a:t>Wayfarers</a:t>
            </a:r>
          </a:p>
          <a:p>
            <a:pPr marL="609600" indent="-609600" eaLnBrk="1" hangingPunct="1">
              <a:lnSpc>
                <a:spcPct val="90000"/>
              </a:lnSpc>
              <a:buFont typeface="Wingdings" pitchFamily="2" charset="2"/>
              <a:buAutoNum type="arabicPlain"/>
              <a:defRPr/>
            </a:pPr>
            <a:r>
              <a:rPr lang="en-US" dirty="0" err="1" smtClean="0"/>
              <a:t>Fiseebililah</a:t>
            </a:r>
            <a:endParaRPr lang="en-US" dirty="0" smtClean="0"/>
          </a:p>
          <a:p>
            <a:pPr marL="609600" indent="-609600" eaLnBrk="1" hangingPunct="1">
              <a:lnSpc>
                <a:spcPct val="90000"/>
              </a:lnSpc>
              <a:buFont typeface="Wingdings" pitchFamily="2" charset="2"/>
              <a:buNone/>
              <a:defRPr/>
            </a:pPr>
            <a:endParaRPr lang="en-US" dirty="0" smtClean="0"/>
          </a:p>
          <a:p>
            <a:pPr marL="609600" indent="-609600" eaLnBrk="1" hangingPunct="1">
              <a:lnSpc>
                <a:spcPct val="90000"/>
              </a:lnSpc>
              <a:buFont typeface="Wingdings" pitchFamily="2" charset="2"/>
              <a:buNone/>
              <a:defRPr/>
            </a:pPr>
            <a:endParaRPr lang="en-US" dirty="0" smtClean="0"/>
          </a:p>
          <a:p>
            <a:pPr marL="609600" indent="-609600" eaLnBrk="1" hangingPunct="1">
              <a:lnSpc>
                <a:spcPct val="90000"/>
              </a:lnSpc>
              <a:buFont typeface="Wingdings" pitchFamily="2" charset="2"/>
              <a:buNone/>
              <a:defRPr/>
            </a:pPr>
            <a:endParaRPr lang="en-US" dirty="0" smtClean="0"/>
          </a:p>
        </p:txBody>
      </p:sp>
      <p:sp>
        <p:nvSpPr>
          <p:cNvPr id="4" name="Date Placeholder 3"/>
          <p:cNvSpPr>
            <a:spLocks noGrp="1"/>
          </p:cNvSpPr>
          <p:nvPr>
            <p:ph type="dt" sz="half" idx="10"/>
          </p:nvPr>
        </p:nvSpPr>
        <p:spPr/>
        <p:txBody>
          <a:bodyPr/>
          <a:lstStyle/>
          <a:p>
            <a:fld id="{7E47FF74-F442-4306-A82D-4BD203F0A969}" type="datetime1">
              <a:rPr lang="en-US" smtClean="0"/>
              <a:pPr/>
              <a:t>20-Apr-18</a:t>
            </a:fld>
            <a:endParaRPr lang="en-US"/>
          </a:p>
        </p:txBody>
      </p:sp>
      <p:sp>
        <p:nvSpPr>
          <p:cNvPr id="5" name="Slide Number Placeholder 4"/>
          <p:cNvSpPr>
            <a:spLocks noGrp="1"/>
          </p:cNvSpPr>
          <p:nvPr>
            <p:ph type="sldNum" sz="quarter" idx="12"/>
          </p:nvPr>
        </p:nvSpPr>
        <p:spPr/>
        <p:txBody>
          <a:bodyPr/>
          <a:lstStyle/>
          <a:p>
            <a:fld id="{BB22BD9E-7BCD-491C-A268-5C404FDEBC42}" type="slidenum">
              <a:rPr lang="en-US" smtClean="0"/>
              <a:pPr/>
              <a:t>39</a:t>
            </a:fld>
            <a:endParaRPr lang="en-US"/>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914400"/>
          </a:xfrm>
        </p:spPr>
        <p:txBody>
          <a:bodyPr>
            <a:noAutofit/>
          </a:bodyPr>
          <a:lstStyle/>
          <a:p>
            <a:r>
              <a:rPr lang="en-US" sz="2800" b="1" dirty="0" smtClean="0"/>
              <a:t>COMPREHENSIVE UNDERSTANDING OF ZAKAT</a:t>
            </a:r>
            <a:endParaRPr lang="en-US" sz="2800" b="1" dirty="0"/>
          </a:p>
        </p:txBody>
      </p:sp>
      <p:sp>
        <p:nvSpPr>
          <p:cNvPr id="3" name="Content Placeholder 2"/>
          <p:cNvSpPr>
            <a:spLocks noGrp="1"/>
          </p:cNvSpPr>
          <p:nvPr>
            <p:ph idx="1"/>
          </p:nvPr>
        </p:nvSpPr>
        <p:spPr>
          <a:xfrm>
            <a:off x="381000" y="1219200"/>
            <a:ext cx="8458200" cy="5257800"/>
          </a:xfrm>
        </p:spPr>
        <p:txBody>
          <a:bodyPr>
            <a:normAutofit/>
          </a:bodyPr>
          <a:lstStyle/>
          <a:p>
            <a:r>
              <a:rPr lang="en-US" sz="2000" b="1" dirty="0" smtClean="0"/>
              <a:t>INTRODUCTION</a:t>
            </a:r>
          </a:p>
          <a:p>
            <a:pPr algn="just"/>
            <a:r>
              <a:rPr lang="en-US" sz="2400" dirty="0" smtClean="0"/>
              <a:t>Zakat is the most forgotten pillar of Islam in the modern time. Since 1924 Zakat as an Islamic Institution has been facing a lot of challenges and retrogression. It is almost gone into extinct(ion).</a:t>
            </a:r>
          </a:p>
          <a:p>
            <a:pPr algn="just"/>
            <a:endParaRPr lang="en-US" sz="500" dirty="0" smtClean="0"/>
          </a:p>
          <a:p>
            <a:pPr algn="just"/>
            <a:r>
              <a:rPr lang="en-US" sz="2400" dirty="0" smtClean="0"/>
              <a:t>A good number of Muslim Countries, Organizations, Foundations and Cooperate individuals are vigorously working, toiling to ensure that Zakat is back to its  rightful position in Islam. In recent time they came together in Sudan to form GLOBAL UNION FOR ZAKAT RITE (GURZ).</a:t>
            </a:r>
          </a:p>
          <a:p>
            <a:pPr algn="just"/>
            <a:endParaRPr lang="en-US" sz="400" dirty="0" smtClean="0"/>
          </a:p>
          <a:p>
            <a:pPr algn="just"/>
            <a:r>
              <a:rPr lang="en-US" sz="2400" dirty="0" smtClean="0"/>
              <a:t>In a bid to ensure that Zakat as an Islamic Institution succeed and excel, Zakat Workers need to perfect the following:</a:t>
            </a:r>
            <a:endParaRPr lang="en-US" sz="2400" dirty="0"/>
          </a:p>
        </p:txBody>
      </p:sp>
      <p:sp>
        <p:nvSpPr>
          <p:cNvPr id="4" name="Date Placeholder 3"/>
          <p:cNvSpPr>
            <a:spLocks noGrp="1"/>
          </p:cNvSpPr>
          <p:nvPr>
            <p:ph type="dt" sz="half" idx="10"/>
          </p:nvPr>
        </p:nvSpPr>
        <p:spPr/>
        <p:txBody>
          <a:bodyPr/>
          <a:lstStyle/>
          <a:p>
            <a:fld id="{5D8CFB0E-B049-4C77-975C-E73ECF176004}" type="datetime1">
              <a:rPr lang="en-US" smtClean="0"/>
              <a:pPr/>
              <a:t>20-Apr-18</a:t>
            </a:fld>
            <a:endParaRPr lang="en-US"/>
          </a:p>
        </p:txBody>
      </p:sp>
      <p:sp>
        <p:nvSpPr>
          <p:cNvPr id="5" name="Slide Number Placeholder 4"/>
          <p:cNvSpPr>
            <a:spLocks noGrp="1"/>
          </p:cNvSpPr>
          <p:nvPr>
            <p:ph type="sldNum" sz="quarter" idx="12"/>
          </p:nvPr>
        </p:nvSpPr>
        <p:spPr/>
        <p:txBody>
          <a:bodyPr/>
          <a:lstStyle/>
          <a:p>
            <a:fld id="{BB22BD9E-7BCD-491C-A268-5C404FDEBC42}" type="slidenum">
              <a:rPr lang="en-US" smtClean="0"/>
              <a:pPr/>
              <a:t>4</a:t>
            </a:fld>
            <a:endParaRPr lang="en-US"/>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229600" cy="715962"/>
          </a:xfrm>
        </p:spPr>
        <p:txBody>
          <a:bodyPr>
            <a:normAutofit fontScale="90000"/>
          </a:bodyPr>
          <a:lstStyle/>
          <a:p>
            <a:pPr eaLnBrk="1" hangingPunct="1">
              <a:defRPr/>
            </a:pPr>
            <a:r>
              <a:rPr lang="en-US" b="1" dirty="0" err="1" smtClean="0"/>
              <a:t>Zakat</a:t>
            </a:r>
            <a:r>
              <a:rPr lang="en-US" b="1" dirty="0" smtClean="0"/>
              <a:t> Challenges </a:t>
            </a:r>
          </a:p>
        </p:txBody>
      </p:sp>
      <p:sp>
        <p:nvSpPr>
          <p:cNvPr id="33795" name="Rectangle 3"/>
          <p:cNvSpPr>
            <a:spLocks noGrp="1" noChangeArrowheads="1"/>
          </p:cNvSpPr>
          <p:nvPr>
            <p:ph idx="1"/>
          </p:nvPr>
        </p:nvSpPr>
        <p:spPr>
          <a:xfrm>
            <a:off x="457200" y="990600"/>
            <a:ext cx="8229600" cy="5410200"/>
          </a:xfrm>
        </p:spPr>
        <p:txBody>
          <a:bodyPr>
            <a:noAutofit/>
          </a:bodyPr>
          <a:lstStyle/>
          <a:p>
            <a:pPr eaLnBrk="1" hangingPunct="1">
              <a:lnSpc>
                <a:spcPct val="80000"/>
              </a:lnSpc>
              <a:defRPr/>
            </a:pPr>
            <a:r>
              <a:rPr lang="en-US" sz="2600" dirty="0" smtClean="0"/>
              <a:t>Payers Attitudes</a:t>
            </a:r>
          </a:p>
          <a:p>
            <a:pPr eaLnBrk="1" hangingPunct="1">
              <a:lnSpc>
                <a:spcPct val="80000"/>
              </a:lnSpc>
              <a:buFont typeface="Wingdings" pitchFamily="2" charset="2"/>
              <a:buNone/>
              <a:defRPr/>
            </a:pPr>
            <a:r>
              <a:rPr lang="en-US" sz="2600" dirty="0" smtClean="0"/>
              <a:t>		Confidentiality</a:t>
            </a:r>
          </a:p>
          <a:p>
            <a:pPr eaLnBrk="1" hangingPunct="1">
              <a:lnSpc>
                <a:spcPct val="80000"/>
              </a:lnSpc>
              <a:buFont typeface="Wingdings" pitchFamily="2" charset="2"/>
              <a:buNone/>
              <a:defRPr/>
            </a:pPr>
            <a:r>
              <a:rPr lang="en-US" sz="2600" dirty="0" smtClean="0"/>
              <a:t>		Evaders of </a:t>
            </a:r>
            <a:r>
              <a:rPr lang="en-US" sz="2600" dirty="0" err="1" smtClean="0"/>
              <a:t>Zakat</a:t>
            </a:r>
            <a:r>
              <a:rPr lang="en-US" sz="2600" dirty="0" smtClean="0"/>
              <a:t> </a:t>
            </a:r>
          </a:p>
          <a:p>
            <a:pPr eaLnBrk="1" hangingPunct="1">
              <a:lnSpc>
                <a:spcPct val="80000"/>
              </a:lnSpc>
              <a:buFont typeface="Wingdings" pitchFamily="2" charset="2"/>
              <a:buNone/>
              <a:defRPr/>
            </a:pPr>
            <a:r>
              <a:rPr lang="en-US" sz="2600" dirty="0" smtClean="0"/>
              <a:t>		No record keeping</a:t>
            </a:r>
          </a:p>
          <a:p>
            <a:pPr eaLnBrk="1" hangingPunct="1">
              <a:lnSpc>
                <a:spcPct val="80000"/>
              </a:lnSpc>
              <a:buFont typeface="Wingdings" pitchFamily="2" charset="2"/>
              <a:buNone/>
              <a:defRPr/>
            </a:pPr>
            <a:r>
              <a:rPr lang="en-US" sz="2600" dirty="0" smtClean="0"/>
              <a:t>		Misunderstanding</a:t>
            </a:r>
          </a:p>
          <a:p>
            <a:pPr eaLnBrk="1" hangingPunct="1">
              <a:lnSpc>
                <a:spcPct val="80000"/>
              </a:lnSpc>
              <a:buFont typeface="Wingdings" pitchFamily="2" charset="2"/>
              <a:buNone/>
              <a:defRPr/>
            </a:pPr>
            <a:r>
              <a:rPr lang="en-US" sz="2600" dirty="0" smtClean="0"/>
              <a:t>        	Procrastination etc</a:t>
            </a:r>
          </a:p>
          <a:p>
            <a:pPr eaLnBrk="1" hangingPunct="1">
              <a:lnSpc>
                <a:spcPct val="80000"/>
              </a:lnSpc>
              <a:defRPr/>
            </a:pPr>
            <a:r>
              <a:rPr lang="en-US" sz="2600" dirty="0" smtClean="0"/>
              <a:t>Beneficiary Attitudes</a:t>
            </a:r>
          </a:p>
          <a:p>
            <a:pPr lvl="1" eaLnBrk="1" hangingPunct="1">
              <a:lnSpc>
                <a:spcPct val="80000"/>
              </a:lnSpc>
              <a:buFont typeface="Wingdings" pitchFamily="2" charset="2"/>
              <a:buNone/>
              <a:defRPr/>
            </a:pPr>
            <a:r>
              <a:rPr lang="en-US" sz="2600" dirty="0" smtClean="0"/>
              <a:t>		Confidentiality</a:t>
            </a:r>
          </a:p>
          <a:p>
            <a:pPr lvl="1" eaLnBrk="1" hangingPunct="1">
              <a:lnSpc>
                <a:spcPct val="80000"/>
              </a:lnSpc>
              <a:buFont typeface="Wingdings" pitchFamily="2" charset="2"/>
              <a:buNone/>
              <a:defRPr/>
            </a:pPr>
            <a:r>
              <a:rPr lang="en-US" sz="2600" dirty="0" smtClean="0"/>
              <a:t>		Not ready to be identified as recipients</a:t>
            </a:r>
          </a:p>
          <a:p>
            <a:pPr lvl="1" eaLnBrk="1" hangingPunct="1">
              <a:lnSpc>
                <a:spcPct val="80000"/>
              </a:lnSpc>
              <a:buFont typeface="Wingdings" pitchFamily="2" charset="2"/>
              <a:buNone/>
              <a:defRPr/>
            </a:pPr>
            <a:r>
              <a:rPr lang="en-US" sz="2600" dirty="0" smtClean="0"/>
              <a:t>		Not having a grantor</a:t>
            </a:r>
          </a:p>
          <a:p>
            <a:pPr lvl="1" eaLnBrk="1" hangingPunct="1">
              <a:lnSpc>
                <a:spcPct val="80000"/>
              </a:lnSpc>
              <a:buFont typeface="Wingdings" pitchFamily="2" charset="2"/>
              <a:buNone/>
              <a:defRPr/>
            </a:pPr>
            <a:r>
              <a:rPr lang="en-US" sz="2600" dirty="0" smtClean="0"/>
              <a:t>		Not ready to comply with procedures</a:t>
            </a:r>
          </a:p>
          <a:p>
            <a:pPr lvl="1" eaLnBrk="1" hangingPunct="1">
              <a:lnSpc>
                <a:spcPct val="80000"/>
              </a:lnSpc>
              <a:buFont typeface="Wingdings" pitchFamily="2" charset="2"/>
              <a:buNone/>
              <a:defRPr/>
            </a:pPr>
            <a:r>
              <a:rPr lang="en-US" sz="2600" dirty="0" smtClean="0"/>
              <a:t>		No identity card</a:t>
            </a:r>
          </a:p>
          <a:p>
            <a:pPr marL="401638" lvl="1" indent="-401638">
              <a:lnSpc>
                <a:spcPct val="80000"/>
              </a:lnSpc>
              <a:buFont typeface="Wingdings" pitchFamily="2" charset="2"/>
              <a:buChar char="§"/>
              <a:defRPr/>
            </a:pPr>
            <a:r>
              <a:rPr lang="en-US" sz="2600" dirty="0" smtClean="0"/>
              <a:t>Argument between progressive and conservative Muslims in the modern time.</a:t>
            </a:r>
          </a:p>
          <a:p>
            <a:pPr lvl="1" eaLnBrk="1" hangingPunct="1">
              <a:lnSpc>
                <a:spcPct val="80000"/>
              </a:lnSpc>
              <a:buFont typeface="Wingdings" pitchFamily="2" charset="2"/>
              <a:buNone/>
              <a:defRPr/>
            </a:pPr>
            <a:r>
              <a:rPr lang="en-US" sz="2400" dirty="0" smtClean="0"/>
              <a:t>		</a:t>
            </a:r>
          </a:p>
          <a:p>
            <a:pPr lvl="1" eaLnBrk="1" hangingPunct="1">
              <a:lnSpc>
                <a:spcPct val="80000"/>
              </a:lnSpc>
              <a:buFont typeface="Wingdings" pitchFamily="2" charset="2"/>
              <a:buNone/>
              <a:defRPr/>
            </a:pPr>
            <a:r>
              <a:rPr lang="en-US" sz="2400" dirty="0" smtClean="0"/>
              <a:t>		</a:t>
            </a:r>
          </a:p>
          <a:p>
            <a:pPr lvl="1" eaLnBrk="1" hangingPunct="1">
              <a:lnSpc>
                <a:spcPct val="80000"/>
              </a:lnSpc>
              <a:buFont typeface="Wingdings" pitchFamily="2" charset="2"/>
              <a:buNone/>
              <a:defRPr/>
            </a:pPr>
            <a:endParaRPr lang="en-US" sz="2400" dirty="0" smtClean="0"/>
          </a:p>
          <a:p>
            <a:pPr lvl="1" eaLnBrk="1" hangingPunct="1">
              <a:lnSpc>
                <a:spcPct val="80000"/>
              </a:lnSpc>
              <a:buFont typeface="Wingdings" pitchFamily="2" charset="2"/>
              <a:buNone/>
              <a:defRPr/>
            </a:pPr>
            <a:r>
              <a:rPr lang="en-US" sz="2400" dirty="0" smtClean="0"/>
              <a:t>	  </a:t>
            </a:r>
          </a:p>
        </p:txBody>
      </p:sp>
      <p:sp>
        <p:nvSpPr>
          <p:cNvPr id="4" name="Date Placeholder 3"/>
          <p:cNvSpPr>
            <a:spLocks noGrp="1"/>
          </p:cNvSpPr>
          <p:nvPr>
            <p:ph type="dt" sz="half" idx="10"/>
          </p:nvPr>
        </p:nvSpPr>
        <p:spPr/>
        <p:txBody>
          <a:bodyPr/>
          <a:lstStyle/>
          <a:p>
            <a:fld id="{A5BAD916-8141-4C52-A0DE-523722C6FA60}" type="datetime1">
              <a:rPr lang="en-US" smtClean="0"/>
              <a:pPr/>
              <a:t>20-Apr-18</a:t>
            </a:fld>
            <a:endParaRPr lang="en-US"/>
          </a:p>
        </p:txBody>
      </p:sp>
      <p:sp>
        <p:nvSpPr>
          <p:cNvPr id="5" name="Slide Number Placeholder 4"/>
          <p:cNvSpPr>
            <a:spLocks noGrp="1"/>
          </p:cNvSpPr>
          <p:nvPr>
            <p:ph type="sldNum" sz="quarter" idx="12"/>
          </p:nvPr>
        </p:nvSpPr>
        <p:spPr/>
        <p:txBody>
          <a:bodyPr/>
          <a:lstStyle/>
          <a:p>
            <a:fld id="{BB22BD9E-7BCD-491C-A268-5C404FDEBC42}" type="slidenum">
              <a:rPr lang="en-US" smtClean="0"/>
              <a:pPr/>
              <a:t>40</a:t>
            </a:fld>
            <a:endParaRPr lang="en-US"/>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ADVICE</a:t>
            </a:r>
            <a:endParaRPr lang="en-US" dirty="0"/>
          </a:p>
        </p:txBody>
      </p:sp>
      <p:sp>
        <p:nvSpPr>
          <p:cNvPr id="3" name="Content Placeholder 2"/>
          <p:cNvSpPr>
            <a:spLocks noGrp="1"/>
          </p:cNvSpPr>
          <p:nvPr>
            <p:ph idx="1"/>
          </p:nvPr>
        </p:nvSpPr>
        <p:spPr/>
        <p:txBody>
          <a:bodyPr/>
          <a:lstStyle/>
          <a:p>
            <a:pPr>
              <a:defRPr/>
            </a:pPr>
            <a:r>
              <a:rPr lang="en-US" dirty="0" smtClean="0"/>
              <a:t>Let us revive the Islamic era of </a:t>
            </a:r>
            <a:r>
              <a:rPr lang="en-US" dirty="0" err="1" smtClean="0"/>
              <a:t>Abubakri</a:t>
            </a:r>
            <a:r>
              <a:rPr lang="en-US" dirty="0" smtClean="0"/>
              <a:t>, </a:t>
            </a:r>
            <a:r>
              <a:rPr lang="en-US" dirty="0" err="1" smtClean="0"/>
              <a:t>Umar</a:t>
            </a:r>
            <a:r>
              <a:rPr lang="en-US" dirty="0" smtClean="0"/>
              <a:t> (I) and </a:t>
            </a:r>
            <a:r>
              <a:rPr lang="en-US" dirty="0" err="1" smtClean="0"/>
              <a:t>Umar</a:t>
            </a:r>
            <a:r>
              <a:rPr lang="en-US" dirty="0" smtClean="0"/>
              <a:t> (II).</a:t>
            </a:r>
          </a:p>
          <a:p>
            <a:pPr>
              <a:defRPr/>
            </a:pPr>
            <a:r>
              <a:rPr lang="en-US" dirty="0" smtClean="0"/>
              <a:t>Do not exhibit the </a:t>
            </a:r>
            <a:r>
              <a:rPr lang="en-US" dirty="0" err="1" smtClean="0"/>
              <a:t>behaviour</a:t>
            </a:r>
            <a:r>
              <a:rPr lang="en-US" dirty="0" smtClean="0"/>
              <a:t> of </a:t>
            </a:r>
            <a:r>
              <a:rPr lang="en-US" dirty="0" err="1" smtClean="0"/>
              <a:t>Qaroon</a:t>
            </a:r>
            <a:r>
              <a:rPr lang="en-US" dirty="0" smtClean="0"/>
              <a:t> and the Owners of the garden. (Q28 VS 76-83) and (Q68 VS 17-33)  </a:t>
            </a:r>
            <a:endParaRPr lang="en-US" dirty="0"/>
          </a:p>
        </p:txBody>
      </p:sp>
      <p:sp>
        <p:nvSpPr>
          <p:cNvPr id="4" name="Date Placeholder 3"/>
          <p:cNvSpPr>
            <a:spLocks noGrp="1"/>
          </p:cNvSpPr>
          <p:nvPr>
            <p:ph type="dt" sz="half" idx="10"/>
          </p:nvPr>
        </p:nvSpPr>
        <p:spPr/>
        <p:txBody>
          <a:bodyPr/>
          <a:lstStyle/>
          <a:p>
            <a:fld id="{FBB50A26-AC99-4DA4-BFD5-B2E634D5D2E8}" type="datetime1">
              <a:rPr lang="en-US" smtClean="0"/>
              <a:pPr/>
              <a:t>20-Apr-18</a:t>
            </a:fld>
            <a:endParaRPr lang="en-US"/>
          </a:p>
        </p:txBody>
      </p:sp>
      <p:sp>
        <p:nvSpPr>
          <p:cNvPr id="5" name="Slide Number Placeholder 4"/>
          <p:cNvSpPr>
            <a:spLocks noGrp="1"/>
          </p:cNvSpPr>
          <p:nvPr>
            <p:ph type="sldNum" sz="quarter" idx="12"/>
          </p:nvPr>
        </p:nvSpPr>
        <p:spPr/>
        <p:txBody>
          <a:bodyPr/>
          <a:lstStyle/>
          <a:p>
            <a:fld id="{BB22BD9E-7BCD-491C-A268-5C404FDEBC42}" type="slidenum">
              <a:rPr lang="en-US" smtClean="0"/>
              <a:pPr/>
              <a:t>41</a:t>
            </a:fld>
            <a:endParaRPr lang="en-US"/>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Rot="1" noChangeArrowheads="1"/>
          </p:cNvSpPr>
          <p:nvPr>
            <p:ph type="title"/>
          </p:nvPr>
        </p:nvSpPr>
        <p:spPr>
          <a:xfrm>
            <a:off x="457200" y="304800"/>
            <a:ext cx="8385175" cy="420687"/>
          </a:xfrm>
        </p:spPr>
        <p:txBody>
          <a:bodyPr anchorCtr="0">
            <a:normAutofit fontScale="90000"/>
          </a:bodyPr>
          <a:lstStyle/>
          <a:p>
            <a:pPr eaLnBrk="1" hangingPunct="1">
              <a:defRPr/>
            </a:pPr>
            <a:r>
              <a:rPr lang="en-US" b="1" dirty="0" smtClean="0"/>
              <a:t>BENEFITS OF ZAKAT</a:t>
            </a:r>
          </a:p>
        </p:txBody>
      </p:sp>
      <p:sp>
        <p:nvSpPr>
          <p:cNvPr id="34821" name="Rectangle 5"/>
          <p:cNvSpPr>
            <a:spLocks noGrp="1" noRot="1" noChangeArrowheads="1"/>
          </p:cNvSpPr>
          <p:nvPr>
            <p:ph idx="1"/>
          </p:nvPr>
        </p:nvSpPr>
        <p:spPr>
          <a:xfrm>
            <a:off x="304800" y="685800"/>
            <a:ext cx="8007350" cy="5257800"/>
          </a:xfrm>
        </p:spPr>
        <p:txBody>
          <a:bodyPr>
            <a:normAutofit fontScale="92500" lnSpcReduction="10000"/>
          </a:bodyPr>
          <a:lstStyle/>
          <a:p>
            <a:pPr eaLnBrk="1" hangingPunct="1">
              <a:defRPr/>
            </a:pPr>
            <a:endParaRPr lang="en-US" sz="2000" b="1" dirty="0" smtClean="0"/>
          </a:p>
          <a:p>
            <a:pPr eaLnBrk="1" hangingPunct="1">
              <a:defRPr/>
            </a:pPr>
            <a:r>
              <a:rPr lang="en-US" sz="2400" dirty="0" smtClean="0"/>
              <a:t>It cleanses off your sins</a:t>
            </a:r>
          </a:p>
          <a:p>
            <a:pPr eaLnBrk="1" hangingPunct="1">
              <a:defRPr/>
            </a:pPr>
            <a:r>
              <a:rPr lang="en-US" sz="2400" dirty="0" smtClean="0"/>
              <a:t>It’s a means of economic empowerment</a:t>
            </a:r>
          </a:p>
          <a:p>
            <a:pPr eaLnBrk="1" hangingPunct="1">
              <a:defRPr/>
            </a:pPr>
            <a:r>
              <a:rPr lang="en-US" sz="2400" dirty="0" smtClean="0"/>
              <a:t>It’s a means of keeping the family ties together</a:t>
            </a:r>
          </a:p>
          <a:p>
            <a:pPr eaLnBrk="1" hangingPunct="1">
              <a:defRPr/>
            </a:pPr>
            <a:r>
              <a:rPr lang="en-US" sz="2400" dirty="0" smtClean="0"/>
              <a:t>Increase in Wealth</a:t>
            </a:r>
          </a:p>
          <a:p>
            <a:pPr eaLnBrk="1" hangingPunct="1">
              <a:defRPr/>
            </a:pPr>
            <a:r>
              <a:rPr lang="en-US" sz="2400" dirty="0" smtClean="0"/>
              <a:t>Broadcasting</a:t>
            </a:r>
            <a:r>
              <a:rPr lang="en-US" sz="2400" b="1" dirty="0" smtClean="0"/>
              <a:t> of </a:t>
            </a:r>
            <a:r>
              <a:rPr lang="en-US" sz="2400" dirty="0" smtClean="0"/>
              <a:t>ALLAH’s love</a:t>
            </a:r>
          </a:p>
          <a:p>
            <a:pPr eaLnBrk="1" hangingPunct="1">
              <a:defRPr/>
            </a:pPr>
            <a:r>
              <a:rPr lang="en-US" sz="2400" dirty="0" smtClean="0"/>
              <a:t>Relief for  the poor and Needy</a:t>
            </a:r>
          </a:p>
          <a:p>
            <a:pPr eaLnBrk="1" hangingPunct="1">
              <a:defRPr/>
            </a:pPr>
            <a:r>
              <a:rPr lang="en-US" sz="2400" dirty="0" smtClean="0"/>
              <a:t>Provision of Infrastructures</a:t>
            </a:r>
          </a:p>
          <a:p>
            <a:pPr eaLnBrk="1" hangingPunct="1">
              <a:defRPr/>
            </a:pPr>
            <a:r>
              <a:rPr lang="en-US" sz="2400" dirty="0" smtClean="0"/>
              <a:t>Protection against disasters</a:t>
            </a:r>
          </a:p>
          <a:p>
            <a:pPr eaLnBrk="1" hangingPunct="1">
              <a:defRPr/>
            </a:pPr>
            <a:r>
              <a:rPr lang="en-US" sz="2400" dirty="0" smtClean="0"/>
              <a:t>It sanitizes the society from immoralities and vices</a:t>
            </a:r>
          </a:p>
          <a:p>
            <a:pPr eaLnBrk="1" hangingPunct="1">
              <a:defRPr/>
            </a:pPr>
            <a:r>
              <a:rPr lang="en-US" sz="2400" dirty="0" smtClean="0"/>
              <a:t>Facilitate smooth spread of Islam</a:t>
            </a:r>
          </a:p>
          <a:p>
            <a:pPr eaLnBrk="1" hangingPunct="1">
              <a:defRPr/>
            </a:pPr>
            <a:r>
              <a:rPr lang="en-US" sz="2400" dirty="0" smtClean="0"/>
              <a:t>Divine assistance from ALLAH</a:t>
            </a:r>
          </a:p>
          <a:p>
            <a:pPr eaLnBrk="1" hangingPunct="1">
              <a:defRPr/>
            </a:pPr>
            <a:r>
              <a:rPr lang="en-US" sz="2400" dirty="0" smtClean="0"/>
              <a:t>Safety from hellfire</a:t>
            </a:r>
          </a:p>
          <a:p>
            <a:pPr eaLnBrk="1" hangingPunct="1">
              <a:defRPr/>
            </a:pPr>
            <a:r>
              <a:rPr lang="en-US" sz="2400" dirty="0" smtClean="0"/>
              <a:t>Assurance of entering paradise</a:t>
            </a:r>
          </a:p>
          <a:p>
            <a:pPr eaLnBrk="1" hangingPunct="1">
              <a:buFont typeface="Wingdings" pitchFamily="2" charset="2"/>
              <a:buNone/>
              <a:defRPr/>
            </a:pPr>
            <a:endParaRPr lang="en-US" sz="2400" dirty="0" smtClean="0"/>
          </a:p>
          <a:p>
            <a:pPr eaLnBrk="1" hangingPunct="1">
              <a:defRPr/>
            </a:pPr>
            <a:endParaRPr lang="en-US" sz="2400" dirty="0" smtClean="0"/>
          </a:p>
          <a:p>
            <a:pPr eaLnBrk="1" hangingPunct="1">
              <a:defRPr/>
            </a:pPr>
            <a:endParaRPr lang="en-US" sz="2000" dirty="0" smtClean="0"/>
          </a:p>
          <a:p>
            <a:pPr eaLnBrk="1" hangingPunct="1">
              <a:lnSpc>
                <a:spcPct val="80000"/>
              </a:lnSpc>
              <a:buFontTx/>
              <a:buNone/>
              <a:defRPr/>
            </a:pPr>
            <a:endParaRPr lang="en-US" sz="2000" dirty="0" smtClean="0"/>
          </a:p>
        </p:txBody>
      </p:sp>
      <p:sp>
        <p:nvSpPr>
          <p:cNvPr id="4" name="Date Placeholder 3"/>
          <p:cNvSpPr>
            <a:spLocks noGrp="1"/>
          </p:cNvSpPr>
          <p:nvPr>
            <p:ph type="dt" sz="half" idx="10"/>
          </p:nvPr>
        </p:nvSpPr>
        <p:spPr/>
        <p:txBody>
          <a:bodyPr/>
          <a:lstStyle/>
          <a:p>
            <a:fld id="{226AC22B-C84C-400B-ABD4-4F3619AE4B30}" type="datetime1">
              <a:rPr lang="en-US" smtClean="0"/>
              <a:pPr/>
              <a:t>20-Apr-18</a:t>
            </a:fld>
            <a:endParaRPr lang="en-US" dirty="0"/>
          </a:p>
        </p:txBody>
      </p:sp>
      <p:sp>
        <p:nvSpPr>
          <p:cNvPr id="5" name="Slide Number Placeholder 4"/>
          <p:cNvSpPr>
            <a:spLocks noGrp="1"/>
          </p:cNvSpPr>
          <p:nvPr>
            <p:ph type="sldNum" sz="quarter" idx="12"/>
          </p:nvPr>
        </p:nvSpPr>
        <p:spPr/>
        <p:txBody>
          <a:bodyPr/>
          <a:lstStyle/>
          <a:p>
            <a:fld id="{BB22BD9E-7BCD-491C-A268-5C404FDEBC42}" type="slidenum">
              <a:rPr lang="en-US" smtClean="0"/>
              <a:pPr/>
              <a:t>42</a:t>
            </a:fld>
            <a:endParaRPr lang="en-US"/>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smtClean="0"/>
              <a:t>Conclusion</a:t>
            </a:r>
          </a:p>
        </p:txBody>
      </p:sp>
      <p:sp>
        <p:nvSpPr>
          <p:cNvPr id="35843" name="Rectangle 3"/>
          <p:cNvSpPr>
            <a:spLocks noGrp="1" noChangeArrowheads="1"/>
          </p:cNvSpPr>
          <p:nvPr>
            <p:ph idx="1"/>
          </p:nvPr>
        </p:nvSpPr>
        <p:spPr/>
        <p:txBody>
          <a:bodyPr/>
          <a:lstStyle/>
          <a:p>
            <a:pPr eaLnBrk="1" hangingPunct="1">
              <a:buFont typeface="Wingdings" pitchFamily="2" charset="2"/>
              <a:buNone/>
              <a:defRPr/>
            </a:pPr>
            <a:r>
              <a:rPr lang="en-US" sz="2800" smtClean="0"/>
              <a:t>Prophetic prayers for Zakat Payers:</a:t>
            </a:r>
          </a:p>
          <a:p>
            <a:pPr eaLnBrk="1" hangingPunct="1">
              <a:buFont typeface="Wingdings" pitchFamily="2" charset="2"/>
              <a:buNone/>
              <a:defRPr/>
            </a:pPr>
            <a:r>
              <a:rPr lang="en-US" sz="2800" smtClean="0"/>
              <a:t>		Baaraka Llahu Feema A’atoetum</a:t>
            </a:r>
          </a:p>
          <a:p>
            <a:pPr eaLnBrk="1" hangingPunct="1">
              <a:buFont typeface="Wingdings" pitchFamily="2" charset="2"/>
              <a:buNone/>
              <a:defRPr/>
            </a:pPr>
            <a:r>
              <a:rPr lang="en-US" sz="2800" smtClean="0"/>
              <a:t>		Wabaraka Llahu Feema Abqaetum.</a:t>
            </a:r>
          </a:p>
          <a:p>
            <a:pPr eaLnBrk="1" hangingPunct="1">
              <a:buFont typeface="Wingdings" pitchFamily="2" charset="2"/>
              <a:buNone/>
              <a:defRPr/>
            </a:pPr>
            <a:r>
              <a:rPr lang="en-US" sz="2800" smtClean="0"/>
              <a:t>		(May Allah bless what you have given out 	and may He bless what remains)</a:t>
            </a:r>
          </a:p>
          <a:p>
            <a:pPr eaLnBrk="1" hangingPunct="1">
              <a:buFont typeface="Wingdings" pitchFamily="2" charset="2"/>
              <a:buNone/>
              <a:defRPr/>
            </a:pPr>
            <a:endParaRPr lang="en-US" sz="2800" smtClean="0"/>
          </a:p>
          <a:p>
            <a:pPr eaLnBrk="1" hangingPunct="1">
              <a:buFont typeface="Wingdings" pitchFamily="2" charset="2"/>
              <a:buNone/>
              <a:defRPr/>
            </a:pPr>
            <a:r>
              <a:rPr lang="en-US" sz="2800" smtClean="0"/>
              <a:t>		Thanks for your rapt attention. May God 	bless you All.</a:t>
            </a:r>
          </a:p>
          <a:p>
            <a:pPr eaLnBrk="1" hangingPunct="1">
              <a:buFont typeface="Wingdings" pitchFamily="2" charset="2"/>
              <a:buNone/>
              <a:defRPr/>
            </a:pPr>
            <a:r>
              <a:rPr lang="en-US" sz="2800" smtClean="0"/>
              <a:t>		Alhamdu Lillahi Rabbil Aalamin.</a:t>
            </a:r>
          </a:p>
        </p:txBody>
      </p:sp>
      <p:sp>
        <p:nvSpPr>
          <p:cNvPr id="4" name="Date Placeholder 3"/>
          <p:cNvSpPr>
            <a:spLocks noGrp="1"/>
          </p:cNvSpPr>
          <p:nvPr>
            <p:ph type="dt" sz="half" idx="10"/>
          </p:nvPr>
        </p:nvSpPr>
        <p:spPr/>
        <p:txBody>
          <a:bodyPr/>
          <a:lstStyle/>
          <a:p>
            <a:fld id="{E867FE7F-F171-4412-BA2B-A39B905BC162}" type="datetime1">
              <a:rPr lang="en-US" smtClean="0"/>
              <a:pPr/>
              <a:t>20-Apr-18</a:t>
            </a:fld>
            <a:endParaRPr lang="en-US"/>
          </a:p>
        </p:txBody>
      </p:sp>
      <p:sp>
        <p:nvSpPr>
          <p:cNvPr id="5" name="Slide Number Placeholder 4"/>
          <p:cNvSpPr>
            <a:spLocks noGrp="1"/>
          </p:cNvSpPr>
          <p:nvPr>
            <p:ph type="sldNum" sz="quarter" idx="12"/>
          </p:nvPr>
        </p:nvSpPr>
        <p:spPr/>
        <p:txBody>
          <a:bodyPr/>
          <a:lstStyle/>
          <a:p>
            <a:fld id="{BB22BD9E-7BCD-491C-A268-5C404FDEBC42}" type="slidenum">
              <a:rPr lang="en-US" smtClean="0"/>
              <a:pPr/>
              <a:t>43</a:t>
            </a:fld>
            <a:endParaRPr lang="en-US"/>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152400"/>
            <a:ext cx="8226425" cy="1371600"/>
          </a:xfrm>
        </p:spPr>
        <p:txBody>
          <a:bodyPr>
            <a:normAutofit fontScale="90000"/>
          </a:bodyPr>
          <a:lstStyle/>
          <a:p>
            <a:pPr>
              <a:defRPr/>
            </a:pPr>
            <a:r>
              <a:rPr lang="en-US" dirty="0" smtClean="0"/>
              <a:t>Bank Accounts</a:t>
            </a:r>
            <a:br>
              <a:rPr lang="en-US" dirty="0" smtClean="0"/>
            </a:br>
            <a:r>
              <a:rPr lang="en-US" sz="2800" b="1" dirty="0" smtClean="0"/>
              <a:t>Account name: Zakat and </a:t>
            </a:r>
            <a:r>
              <a:rPr lang="en-US" sz="2800" b="1" dirty="0" err="1" smtClean="0"/>
              <a:t>Sadaqat</a:t>
            </a:r>
            <a:r>
              <a:rPr lang="en-US" sz="2800" b="1" dirty="0" smtClean="0"/>
              <a:t> Foundation</a:t>
            </a:r>
            <a:br>
              <a:rPr lang="en-US" sz="2800" b="1" dirty="0" smtClean="0"/>
            </a:br>
            <a:endParaRPr lang="en-US" b="1" dirty="0"/>
          </a:p>
        </p:txBody>
      </p:sp>
      <p:sp>
        <p:nvSpPr>
          <p:cNvPr id="3" name="Content Placeholder 2"/>
          <p:cNvSpPr>
            <a:spLocks noGrp="1"/>
          </p:cNvSpPr>
          <p:nvPr>
            <p:ph idx="1"/>
          </p:nvPr>
        </p:nvSpPr>
        <p:spPr>
          <a:xfrm>
            <a:off x="455613" y="1066800"/>
            <a:ext cx="8226425" cy="5410200"/>
          </a:xfrm>
        </p:spPr>
        <p:txBody>
          <a:bodyPr>
            <a:normAutofit fontScale="92500" lnSpcReduction="10000"/>
          </a:bodyPr>
          <a:lstStyle/>
          <a:p>
            <a:pPr algn="ctr">
              <a:buNone/>
              <a:defRPr/>
            </a:pPr>
            <a:r>
              <a:rPr lang="en-US" sz="2800" b="1" u="sng" dirty="0" err="1" smtClean="0"/>
              <a:t>Zakat</a:t>
            </a:r>
            <a:r>
              <a:rPr lang="en-US" sz="2800" b="1" u="sng" dirty="0" smtClean="0"/>
              <a:t> Account </a:t>
            </a:r>
          </a:p>
          <a:p>
            <a:pPr algn="ctr">
              <a:buNone/>
              <a:defRPr/>
            </a:pPr>
            <a:r>
              <a:rPr lang="en-US" sz="2400" b="1" dirty="0" smtClean="0"/>
              <a:t>Sterling Bank Plc. (Alternative Finance) Marina, Lagos.</a:t>
            </a:r>
          </a:p>
          <a:p>
            <a:pPr algn="ctr">
              <a:buNone/>
              <a:defRPr/>
            </a:pPr>
            <a:r>
              <a:rPr lang="en-US" sz="2400" b="1" dirty="0" smtClean="0"/>
              <a:t>A/c No.: 0500267463</a:t>
            </a:r>
            <a:endParaRPr lang="en-US" sz="2800" b="1" dirty="0" smtClean="0"/>
          </a:p>
          <a:p>
            <a:pPr algn="ctr">
              <a:buFont typeface="Wingdings" pitchFamily="2" charset="2"/>
              <a:buNone/>
              <a:defRPr/>
            </a:pPr>
            <a:endParaRPr lang="en-US" sz="1050" b="1" dirty="0" smtClean="0"/>
          </a:p>
          <a:p>
            <a:pPr algn="ctr">
              <a:buFont typeface="Wingdings" pitchFamily="2" charset="2"/>
              <a:buNone/>
              <a:defRPr/>
            </a:pPr>
            <a:r>
              <a:rPr lang="en-US" sz="2800" b="1" dirty="0" smtClean="0"/>
              <a:t>	</a:t>
            </a:r>
            <a:r>
              <a:rPr lang="en-US" sz="2800" b="1" u="sng" dirty="0" smtClean="0"/>
              <a:t>Zakat Account </a:t>
            </a:r>
          </a:p>
          <a:p>
            <a:pPr algn="ctr">
              <a:buFont typeface="Wingdings" pitchFamily="2" charset="2"/>
              <a:buNone/>
              <a:defRPr/>
            </a:pPr>
            <a:r>
              <a:rPr lang="en-US" sz="2800" b="1" dirty="0" smtClean="0"/>
              <a:t>ACCESS Bank Plc. </a:t>
            </a:r>
            <a:r>
              <a:rPr lang="en-US" sz="2800" b="1" dirty="0" err="1" smtClean="0"/>
              <a:t>Jibowu</a:t>
            </a:r>
            <a:r>
              <a:rPr lang="en-US" sz="2800" b="1" dirty="0" smtClean="0"/>
              <a:t>, Lagos.</a:t>
            </a:r>
          </a:p>
          <a:p>
            <a:pPr algn="ctr">
              <a:buFont typeface="Wingdings" pitchFamily="2" charset="2"/>
              <a:buNone/>
              <a:defRPr/>
            </a:pPr>
            <a:r>
              <a:rPr lang="en-US" sz="2800" b="1" dirty="0" smtClean="0"/>
              <a:t>A/c No.: 0030378184</a:t>
            </a:r>
          </a:p>
          <a:p>
            <a:pPr algn="ctr">
              <a:buFont typeface="Wingdings" pitchFamily="2" charset="2"/>
              <a:buNone/>
              <a:defRPr/>
            </a:pPr>
            <a:endParaRPr lang="en-US" sz="900" b="1" dirty="0" smtClean="0"/>
          </a:p>
          <a:p>
            <a:pPr algn="ctr">
              <a:buFont typeface="Wingdings" pitchFamily="2" charset="2"/>
              <a:buNone/>
              <a:defRPr/>
            </a:pPr>
            <a:r>
              <a:rPr lang="en-US" sz="2800" b="1" u="sng" dirty="0" smtClean="0"/>
              <a:t>Sadaqat Account</a:t>
            </a:r>
          </a:p>
          <a:p>
            <a:pPr algn="ctr">
              <a:buFont typeface="Wingdings" pitchFamily="2" charset="2"/>
              <a:buNone/>
              <a:defRPr/>
            </a:pPr>
            <a:r>
              <a:rPr lang="en-US" sz="2800" b="1" dirty="0" err="1" smtClean="0"/>
              <a:t>GTBank</a:t>
            </a:r>
            <a:r>
              <a:rPr lang="en-US" sz="2800" b="1" dirty="0" smtClean="0"/>
              <a:t> Plc, </a:t>
            </a:r>
            <a:r>
              <a:rPr lang="en-US" sz="2800" b="1" dirty="0" err="1" smtClean="0"/>
              <a:t>Moloney</a:t>
            </a:r>
            <a:r>
              <a:rPr lang="en-US" sz="2800" b="1" dirty="0" smtClean="0"/>
              <a:t>, Lagos Island</a:t>
            </a:r>
          </a:p>
          <a:p>
            <a:pPr algn="ctr">
              <a:buFont typeface="Wingdings" pitchFamily="2" charset="2"/>
              <a:buNone/>
              <a:defRPr/>
            </a:pPr>
            <a:r>
              <a:rPr lang="en-US" sz="2800" b="1" dirty="0" smtClean="0"/>
              <a:t>A/c No.: 0016101110</a:t>
            </a:r>
          </a:p>
          <a:p>
            <a:pPr algn="ctr">
              <a:buFont typeface="Wingdings" pitchFamily="2" charset="2"/>
              <a:buNone/>
              <a:defRPr/>
            </a:pPr>
            <a:r>
              <a:rPr lang="en-US" sz="2800" b="1" u="sng" dirty="0" err="1" smtClean="0"/>
              <a:t>Waqf</a:t>
            </a:r>
            <a:r>
              <a:rPr lang="en-US" sz="2800" b="1" u="sng" dirty="0" smtClean="0"/>
              <a:t> Account</a:t>
            </a:r>
          </a:p>
          <a:p>
            <a:pPr algn="ctr">
              <a:buFont typeface="Wingdings" pitchFamily="2" charset="2"/>
              <a:buNone/>
              <a:defRPr/>
            </a:pPr>
            <a:r>
              <a:rPr lang="en-US" sz="2800" b="1" dirty="0" err="1" smtClean="0"/>
              <a:t>Zakat</a:t>
            </a:r>
            <a:r>
              <a:rPr lang="en-US" sz="2800" b="1" dirty="0" smtClean="0"/>
              <a:t> &amp; </a:t>
            </a:r>
            <a:r>
              <a:rPr lang="en-US" sz="2800" b="1" dirty="0" err="1" smtClean="0"/>
              <a:t>sadat</a:t>
            </a:r>
            <a:r>
              <a:rPr lang="en-US" sz="2800" b="1" dirty="0" smtClean="0"/>
              <a:t> foundation</a:t>
            </a:r>
          </a:p>
          <a:p>
            <a:pPr algn="ctr">
              <a:buFont typeface="Wingdings" pitchFamily="2" charset="2"/>
              <a:buNone/>
              <a:defRPr/>
            </a:pPr>
            <a:r>
              <a:rPr lang="en-US" sz="2800" b="1" dirty="0" err="1" smtClean="0"/>
              <a:t>GTBank</a:t>
            </a:r>
            <a:r>
              <a:rPr lang="en-US" sz="2800" b="1" dirty="0" smtClean="0"/>
              <a:t>: 0131805881</a:t>
            </a:r>
          </a:p>
        </p:txBody>
      </p:sp>
      <p:sp>
        <p:nvSpPr>
          <p:cNvPr id="4" name="Date Placeholder 3"/>
          <p:cNvSpPr>
            <a:spLocks noGrp="1"/>
          </p:cNvSpPr>
          <p:nvPr>
            <p:ph type="dt" sz="half" idx="10"/>
          </p:nvPr>
        </p:nvSpPr>
        <p:spPr/>
        <p:txBody>
          <a:bodyPr/>
          <a:lstStyle/>
          <a:p>
            <a:fld id="{B169EDE2-AEF9-45AF-A752-3479965A31C9}" type="datetime1">
              <a:rPr lang="en-US" smtClean="0"/>
              <a:pPr/>
              <a:t>20-Apr-18</a:t>
            </a:fld>
            <a:endParaRPr lang="en-US"/>
          </a:p>
        </p:txBody>
      </p:sp>
      <p:sp>
        <p:nvSpPr>
          <p:cNvPr id="5" name="Slide Number Placeholder 4"/>
          <p:cNvSpPr>
            <a:spLocks noGrp="1"/>
          </p:cNvSpPr>
          <p:nvPr>
            <p:ph type="sldNum" sz="quarter" idx="12"/>
          </p:nvPr>
        </p:nvSpPr>
        <p:spPr/>
        <p:txBody>
          <a:bodyPr/>
          <a:lstStyle/>
          <a:p>
            <a:fld id="{BB22BD9E-7BCD-491C-A268-5C404FDEBC42}" type="slidenum">
              <a:rPr lang="en-US" smtClean="0"/>
              <a:pPr/>
              <a:t>44</a:t>
            </a:fld>
            <a:endParaRPr lang="en-US"/>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7D706DA-11D8-489B-B833-1E75A113B110}" type="datetime1">
              <a:rPr lang="en-US" smtClean="0"/>
              <a:pPr/>
              <a:t>20-Apr-18</a:t>
            </a:fld>
            <a:endParaRPr lang="en-US"/>
          </a:p>
        </p:txBody>
      </p:sp>
      <p:sp>
        <p:nvSpPr>
          <p:cNvPr id="5" name="Slide Number Placeholder 4"/>
          <p:cNvSpPr>
            <a:spLocks noGrp="1"/>
          </p:cNvSpPr>
          <p:nvPr>
            <p:ph type="sldNum" sz="quarter" idx="12"/>
          </p:nvPr>
        </p:nvSpPr>
        <p:spPr/>
        <p:txBody>
          <a:bodyPr/>
          <a:lstStyle/>
          <a:p>
            <a:fld id="{BB22BD9E-7BCD-491C-A268-5C404FDEBC42}" type="slidenum">
              <a:rPr lang="en-US" smtClean="0"/>
              <a:pPr/>
              <a:t>45</a:t>
            </a:fld>
            <a:endParaRPr lang="en-US"/>
          </a:p>
        </p:txBody>
      </p:sp>
      <p:pic>
        <p:nvPicPr>
          <p:cNvPr id="6" name="Picture 2" descr="C:\Users\HP 6930p\Desktop\4.jpg"/>
          <p:cNvPicPr>
            <a:picLocks noGrp="1" noChangeAspect="1" noChangeArrowheads="1"/>
          </p:cNvPicPr>
          <p:nvPr>
            <p:ph idx="1"/>
          </p:nvPr>
        </p:nvPicPr>
        <p:blipFill>
          <a:blip r:embed="rId2" cstate="print"/>
          <a:srcRect l="5217" r="4348" b="22995"/>
          <a:stretch>
            <a:fillRect/>
          </a:stretch>
        </p:blipFill>
        <p:spPr bwMode="auto">
          <a:xfrm>
            <a:off x="228600" y="228600"/>
            <a:ext cx="8458200" cy="5897563"/>
          </a:xfrm>
          <a:prstGeom prst="rect">
            <a:avLst/>
          </a:prstGeom>
          <a:noFill/>
        </p:spPr>
      </p:pic>
    </p:spTree>
  </p:cSld>
  <p:clrMapOvr>
    <a:masterClrMapping/>
  </p:clrMapOvr>
  <p:transition>
    <p:dissolv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defRPr/>
            </a:pPr>
            <a:endParaRPr lang="en-US" dirty="0" smtClean="0">
              <a:latin typeface="Broadway" pitchFamily="82" charset="0"/>
            </a:endParaRPr>
          </a:p>
          <a:p>
            <a:pPr algn="ctr">
              <a:defRPr/>
            </a:pPr>
            <a:endParaRPr lang="en-US" dirty="0" smtClean="0">
              <a:latin typeface="Broadway" pitchFamily="82" charset="0"/>
            </a:endParaRPr>
          </a:p>
          <a:p>
            <a:pPr algn="ctr">
              <a:buFont typeface="Wingdings" pitchFamily="2" charset="2"/>
              <a:buNone/>
              <a:defRPr/>
            </a:pPr>
            <a:r>
              <a:rPr lang="en-US" dirty="0" smtClean="0">
                <a:latin typeface="Broadway" pitchFamily="82" charset="0"/>
              </a:rPr>
              <a:t>THANK YOU FOR LISTENING AND </a:t>
            </a:r>
          </a:p>
          <a:p>
            <a:pPr algn="ctr">
              <a:defRPr/>
            </a:pPr>
            <a:endParaRPr lang="en-US" dirty="0" smtClean="0">
              <a:latin typeface="Broadway" pitchFamily="82" charset="0"/>
            </a:endParaRPr>
          </a:p>
          <a:p>
            <a:pPr algn="ctr">
              <a:defRPr/>
            </a:pPr>
            <a:endParaRPr lang="en-US" dirty="0" smtClean="0">
              <a:latin typeface="Broadway" pitchFamily="82" charset="0"/>
            </a:endParaRPr>
          </a:p>
          <a:p>
            <a:pPr algn="ctr">
              <a:defRPr/>
            </a:pPr>
            <a:endParaRPr lang="en-US" dirty="0" smtClean="0">
              <a:latin typeface="Broadway" pitchFamily="82" charset="0"/>
            </a:endParaRPr>
          </a:p>
          <a:p>
            <a:pPr algn="ctr">
              <a:buFont typeface="Wingdings" pitchFamily="2" charset="2"/>
              <a:buNone/>
              <a:defRPr/>
            </a:pPr>
            <a:r>
              <a:rPr lang="en-US" dirty="0" smtClean="0">
                <a:latin typeface="Broadway" pitchFamily="82" charset="0"/>
              </a:rPr>
              <a:t>GOD BLESS </a:t>
            </a:r>
            <a:endParaRPr lang="en-US" dirty="0">
              <a:latin typeface="Broadway" pitchFamily="82" charset="0"/>
            </a:endParaRPr>
          </a:p>
        </p:txBody>
      </p:sp>
      <p:sp>
        <p:nvSpPr>
          <p:cNvPr id="4" name="Date Placeholder 3"/>
          <p:cNvSpPr>
            <a:spLocks noGrp="1"/>
          </p:cNvSpPr>
          <p:nvPr>
            <p:ph type="dt" sz="half" idx="10"/>
          </p:nvPr>
        </p:nvSpPr>
        <p:spPr/>
        <p:txBody>
          <a:bodyPr/>
          <a:lstStyle/>
          <a:p>
            <a:fld id="{8BC04D8B-5599-4480-AF6C-8441A79E2EB7}" type="datetime1">
              <a:rPr lang="en-US" smtClean="0"/>
              <a:pPr/>
              <a:t>20-Apr-18</a:t>
            </a:fld>
            <a:endParaRPr lang="en-US"/>
          </a:p>
        </p:txBody>
      </p:sp>
      <p:sp>
        <p:nvSpPr>
          <p:cNvPr id="5" name="Slide Number Placeholder 4"/>
          <p:cNvSpPr>
            <a:spLocks noGrp="1"/>
          </p:cNvSpPr>
          <p:nvPr>
            <p:ph type="sldNum" sz="quarter" idx="12"/>
          </p:nvPr>
        </p:nvSpPr>
        <p:spPr/>
        <p:txBody>
          <a:bodyPr/>
          <a:lstStyle/>
          <a:p>
            <a:fld id="{BB22BD9E-7BCD-491C-A268-5C404FDEBC42}" type="slidenum">
              <a:rPr lang="en-US" smtClean="0"/>
              <a:pPr/>
              <a:t>46</a:t>
            </a:fld>
            <a:endParaRPr lang="en-US"/>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3600" b="1" dirty="0" smtClean="0"/>
              <a:t>COMPREHENSIVE UNDERSTANDING CONTD</a:t>
            </a:r>
            <a:r>
              <a:rPr lang="en-US" dirty="0" smtClean="0"/>
              <a:t>.</a:t>
            </a:r>
            <a:endParaRPr lang="en-US" dirty="0"/>
          </a:p>
        </p:txBody>
      </p:sp>
      <p:sp>
        <p:nvSpPr>
          <p:cNvPr id="3" name="Content Placeholder 2"/>
          <p:cNvSpPr>
            <a:spLocks noGrp="1"/>
          </p:cNvSpPr>
          <p:nvPr>
            <p:ph idx="1"/>
          </p:nvPr>
        </p:nvSpPr>
        <p:spPr>
          <a:xfrm>
            <a:off x="457200" y="990600"/>
            <a:ext cx="8229600" cy="5410200"/>
          </a:xfrm>
        </p:spPr>
        <p:txBody>
          <a:bodyPr>
            <a:normAutofit fontScale="62500" lnSpcReduction="20000"/>
          </a:bodyPr>
          <a:lstStyle/>
          <a:p>
            <a:pPr marL="514350" lvl="0" indent="-514350" algn="just">
              <a:buFont typeface="+mj-lt"/>
              <a:buAutoNum type="arabicPeriod"/>
            </a:pPr>
            <a:r>
              <a:rPr lang="en-US" sz="3700" dirty="0" smtClean="0"/>
              <a:t>Comprehensive Understanding of the </a:t>
            </a:r>
            <a:r>
              <a:rPr lang="en-US" sz="3700" b="1" dirty="0" smtClean="0">
                <a:solidFill>
                  <a:srgbClr val="FF0000"/>
                </a:solidFill>
              </a:rPr>
              <a:t>Dutiable Items of Zakat</a:t>
            </a:r>
            <a:r>
              <a:rPr lang="en-US" sz="3700" b="1" dirty="0" smtClean="0"/>
              <a:t>.</a:t>
            </a:r>
          </a:p>
          <a:p>
            <a:pPr marL="514350" lvl="0" indent="-514350" algn="just">
              <a:buNone/>
            </a:pPr>
            <a:r>
              <a:rPr lang="en-US" sz="3700" dirty="0" smtClean="0"/>
              <a:t>	Understanding both</a:t>
            </a:r>
            <a:r>
              <a:rPr lang="en-US" sz="3700" b="1" dirty="0" smtClean="0"/>
              <a:t> Open and Hidden </a:t>
            </a:r>
            <a:r>
              <a:rPr lang="en-US" sz="3700" dirty="0" smtClean="0"/>
              <a:t>Zakat Items.</a:t>
            </a:r>
          </a:p>
          <a:p>
            <a:pPr marL="514350" lvl="0" indent="-514350" algn="just">
              <a:buNone/>
            </a:pPr>
            <a:r>
              <a:rPr lang="en-US" sz="3700" dirty="0" smtClean="0"/>
              <a:t>	There are some Zakat items which are open and not confidential, these are:</a:t>
            </a:r>
          </a:p>
          <a:p>
            <a:pPr marL="514350" lvl="0" indent="-514350" algn="just">
              <a:buNone/>
            </a:pPr>
            <a:r>
              <a:rPr lang="en-US" sz="3700" dirty="0" smtClean="0"/>
              <a:t>	Farm Produce, grains, fruits and the likes</a:t>
            </a:r>
          </a:p>
          <a:p>
            <a:pPr marL="514350" lvl="0" indent="-514350" algn="just">
              <a:buNone/>
            </a:pPr>
            <a:r>
              <a:rPr lang="en-US" sz="3700" dirty="0" smtClean="0"/>
              <a:t>	Live stocks such as camel, cow, sheep and goat.</a:t>
            </a:r>
          </a:p>
          <a:p>
            <a:pPr marL="514350" indent="-514350" algn="just">
              <a:buNone/>
            </a:pPr>
            <a:r>
              <a:rPr lang="en-US" sz="3700" dirty="0" smtClean="0"/>
              <a:t>	These can be easily enforced by Islamic Government or its representatives. One could recall Caliph Abu </a:t>
            </a:r>
            <a:r>
              <a:rPr lang="en-US" sz="3700" dirty="0" err="1" smtClean="0"/>
              <a:t>Bakr</a:t>
            </a:r>
            <a:r>
              <a:rPr lang="en-US" sz="3700" dirty="0" smtClean="0"/>
              <a:t> when he remarked:</a:t>
            </a:r>
          </a:p>
          <a:p>
            <a:pPr marL="514350" indent="-514350" algn="just">
              <a:buNone/>
            </a:pPr>
            <a:r>
              <a:rPr lang="en-US" sz="3700" dirty="0" smtClean="0"/>
              <a:t>	“If they deny me the rope with which they used to bring their Zakat to Holy Prophet (SAW), I shall fight them for it”.</a:t>
            </a:r>
          </a:p>
          <a:p>
            <a:pPr marL="514350" indent="-514350" algn="just"/>
            <a:r>
              <a:rPr lang="en-US" sz="3800" dirty="0" smtClean="0"/>
              <a:t>The </a:t>
            </a:r>
            <a:r>
              <a:rPr lang="en-US" sz="3800" b="1" dirty="0" smtClean="0"/>
              <a:t>Confidential Items </a:t>
            </a:r>
            <a:r>
              <a:rPr lang="en-US" sz="3800" dirty="0" smtClean="0"/>
              <a:t>of Zakat are Cash, Bank notes, Merchandise items and the likes.</a:t>
            </a:r>
          </a:p>
          <a:p>
            <a:pPr marL="514350" indent="-514350" algn="just">
              <a:buNone/>
            </a:pPr>
            <a:r>
              <a:rPr lang="en-US" sz="3800" dirty="0" smtClean="0"/>
              <a:t>	Potential Zakat payers in this aspect need a lot of orientation, spiritual training and interest arousal to avoid evasion</a:t>
            </a:r>
            <a:r>
              <a:rPr lang="en-US" dirty="0" smtClean="0"/>
              <a:t>.</a:t>
            </a:r>
            <a:endParaRPr lang="en-US" dirty="0"/>
          </a:p>
        </p:txBody>
      </p:sp>
      <p:sp>
        <p:nvSpPr>
          <p:cNvPr id="4" name="Date Placeholder 3"/>
          <p:cNvSpPr>
            <a:spLocks noGrp="1"/>
          </p:cNvSpPr>
          <p:nvPr>
            <p:ph type="dt" sz="half" idx="10"/>
          </p:nvPr>
        </p:nvSpPr>
        <p:spPr/>
        <p:txBody>
          <a:bodyPr/>
          <a:lstStyle/>
          <a:p>
            <a:fld id="{01A99438-09CD-47E5-B34B-78815BC3452F}" type="datetime1">
              <a:rPr lang="en-US" smtClean="0"/>
              <a:pPr/>
              <a:t>20-Apr-18</a:t>
            </a:fld>
            <a:endParaRPr lang="en-US"/>
          </a:p>
        </p:txBody>
      </p:sp>
      <p:sp>
        <p:nvSpPr>
          <p:cNvPr id="5" name="Slide Number Placeholder 4"/>
          <p:cNvSpPr>
            <a:spLocks noGrp="1"/>
          </p:cNvSpPr>
          <p:nvPr>
            <p:ph type="sldNum" sz="quarter" idx="12"/>
          </p:nvPr>
        </p:nvSpPr>
        <p:spPr/>
        <p:txBody>
          <a:bodyPr/>
          <a:lstStyle/>
          <a:p>
            <a:fld id="{BB22BD9E-7BCD-491C-A268-5C404FDEBC42}" type="slidenum">
              <a:rPr lang="en-US" smtClean="0"/>
              <a:pPr/>
              <a:t>5</a:t>
            </a:fld>
            <a:endParaRPr lang="en-US"/>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fontScale="92500" lnSpcReduction="20000"/>
          </a:bodyPr>
          <a:lstStyle/>
          <a:p>
            <a:pPr lvl="0">
              <a:buNone/>
            </a:pPr>
            <a:r>
              <a:rPr lang="en-US" dirty="0" smtClean="0"/>
              <a:t>2.  Good Administration.</a:t>
            </a:r>
          </a:p>
          <a:p>
            <a:pPr>
              <a:buNone/>
            </a:pPr>
            <a:r>
              <a:rPr lang="en-US" dirty="0" smtClean="0"/>
              <a:t> - This involves majorly two areas:</a:t>
            </a:r>
          </a:p>
          <a:p>
            <a:pPr marL="571500" lvl="0" indent="-571500">
              <a:buAutoNum type="romanUcPeriod"/>
            </a:pPr>
            <a:r>
              <a:rPr lang="en-US" dirty="0" smtClean="0"/>
              <a:t>Good selection of </a:t>
            </a:r>
            <a:r>
              <a:rPr lang="en-US" dirty="0" err="1" smtClean="0"/>
              <a:t>Zakat</a:t>
            </a:r>
            <a:r>
              <a:rPr lang="en-US" dirty="0" smtClean="0"/>
              <a:t> workers</a:t>
            </a:r>
          </a:p>
          <a:p>
            <a:pPr marL="571500" lvl="0" indent="-571500">
              <a:buAutoNum type="romanUcPeriod"/>
            </a:pPr>
            <a:r>
              <a:rPr lang="en-US" dirty="0" smtClean="0"/>
              <a:t>Prudent disbursement of Zakat fund.</a:t>
            </a:r>
          </a:p>
          <a:p>
            <a:r>
              <a:rPr lang="en-US" dirty="0" smtClean="0"/>
              <a:t> Q 28 Vs 26 (“……the best you can employ is the   powerful, competent and trustworthy”)</a:t>
            </a:r>
          </a:p>
          <a:p>
            <a:pPr lvl="0">
              <a:buNone/>
            </a:pPr>
            <a:r>
              <a:rPr lang="en-US" dirty="0" smtClean="0"/>
              <a:t>3.  Perfect Distribution of Zakat Fund</a:t>
            </a:r>
          </a:p>
          <a:p>
            <a:r>
              <a:rPr lang="en-US" dirty="0" smtClean="0"/>
              <a:t>(Q 9 Vs 60)</a:t>
            </a:r>
          </a:p>
          <a:p>
            <a:pPr>
              <a:buNone/>
            </a:pPr>
            <a:r>
              <a:rPr lang="en-US" dirty="0" smtClean="0"/>
              <a:t>4.  Complement all </a:t>
            </a:r>
            <a:r>
              <a:rPr lang="en-US" dirty="0" err="1" smtClean="0"/>
              <a:t>Endeavours</a:t>
            </a:r>
            <a:r>
              <a:rPr lang="en-US" dirty="0" smtClean="0"/>
              <a:t> with Islam in creating an enabling environment for the institutionalization of Zakat.</a:t>
            </a:r>
            <a:endParaRPr lang="en-US" dirty="0"/>
          </a:p>
        </p:txBody>
      </p:sp>
      <p:sp>
        <p:nvSpPr>
          <p:cNvPr id="4" name="Date Placeholder 3"/>
          <p:cNvSpPr>
            <a:spLocks noGrp="1"/>
          </p:cNvSpPr>
          <p:nvPr>
            <p:ph type="dt" sz="half" idx="10"/>
          </p:nvPr>
        </p:nvSpPr>
        <p:spPr/>
        <p:txBody>
          <a:bodyPr/>
          <a:lstStyle/>
          <a:p>
            <a:fld id="{7FD0AA30-680F-4680-A871-035E2DCE85DE}" type="datetime1">
              <a:rPr lang="en-US" smtClean="0"/>
              <a:pPr/>
              <a:t>20-Apr-18</a:t>
            </a:fld>
            <a:endParaRPr lang="en-US"/>
          </a:p>
        </p:txBody>
      </p:sp>
      <p:sp>
        <p:nvSpPr>
          <p:cNvPr id="5" name="Slide Number Placeholder 4"/>
          <p:cNvSpPr>
            <a:spLocks noGrp="1"/>
          </p:cNvSpPr>
          <p:nvPr>
            <p:ph type="sldNum" sz="quarter" idx="12"/>
          </p:nvPr>
        </p:nvSpPr>
        <p:spPr/>
        <p:txBody>
          <a:bodyPr/>
          <a:lstStyle/>
          <a:p>
            <a:fld id="{BB22BD9E-7BCD-491C-A268-5C404FDEBC42}" type="slidenum">
              <a:rPr lang="en-US" smtClean="0"/>
              <a:pPr/>
              <a:t>6</a:t>
            </a:fld>
            <a:endParaRPr lang="en-US"/>
          </a:p>
        </p:txBody>
      </p:sp>
      <p:sp>
        <p:nvSpPr>
          <p:cNvPr id="6" name="Title 1"/>
          <p:cNvSpPr txBox="1">
            <a:spLocks/>
          </p:cNvSpPr>
          <p:nvPr/>
        </p:nvSpPr>
        <p:spPr>
          <a:xfrm>
            <a:off x="457200" y="274638"/>
            <a:ext cx="8229600" cy="639762"/>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COMPREHENSIVE UNDERSTANDING CONCLSN</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868362"/>
          </a:xfrm>
        </p:spPr>
        <p:txBody>
          <a:bodyPr/>
          <a:lstStyle/>
          <a:p>
            <a:pPr eaLnBrk="1" hangingPunct="1">
              <a:defRPr/>
            </a:pPr>
            <a:r>
              <a:rPr lang="en-US" b="1" dirty="0" smtClean="0"/>
              <a:t>TYPES OF ZAKAT</a:t>
            </a:r>
          </a:p>
        </p:txBody>
      </p:sp>
      <p:sp>
        <p:nvSpPr>
          <p:cNvPr id="29699" name="Rectangle 3"/>
          <p:cNvSpPr>
            <a:spLocks noGrp="1" noChangeArrowheads="1"/>
          </p:cNvSpPr>
          <p:nvPr>
            <p:ph idx="1"/>
          </p:nvPr>
        </p:nvSpPr>
        <p:spPr>
          <a:xfrm>
            <a:off x="457200" y="1295400"/>
            <a:ext cx="8229600" cy="5029200"/>
          </a:xfrm>
        </p:spPr>
        <p:txBody>
          <a:bodyPr>
            <a:normAutofit fontScale="77500" lnSpcReduction="20000"/>
          </a:bodyPr>
          <a:lstStyle/>
          <a:p>
            <a:pPr marL="609600" indent="-609600" eaLnBrk="1" hangingPunct="1">
              <a:lnSpc>
                <a:spcPct val="90000"/>
              </a:lnSpc>
              <a:buFont typeface="Wingdings" pitchFamily="2" charset="2"/>
              <a:buNone/>
              <a:defRPr/>
            </a:pPr>
            <a:r>
              <a:rPr lang="en-US" sz="4600" dirty="0" smtClean="0"/>
              <a:t>1 	Obligatory</a:t>
            </a:r>
          </a:p>
          <a:p>
            <a:pPr marL="609600" indent="-609600" eaLnBrk="1" hangingPunct="1">
              <a:lnSpc>
                <a:spcPct val="90000"/>
              </a:lnSpc>
              <a:buFont typeface="Wingdings" pitchFamily="2" charset="2"/>
              <a:buNone/>
              <a:defRPr/>
            </a:pPr>
            <a:r>
              <a:rPr lang="en-US" sz="4600" dirty="0" smtClean="0"/>
              <a:t>		Zakat of Gold and Silver(Money)</a:t>
            </a:r>
          </a:p>
          <a:p>
            <a:pPr marL="609600" indent="-609600" eaLnBrk="1" hangingPunct="1">
              <a:lnSpc>
                <a:spcPct val="90000"/>
              </a:lnSpc>
              <a:buFont typeface="Wingdings" pitchFamily="2" charset="2"/>
              <a:buNone/>
              <a:defRPr/>
            </a:pPr>
            <a:r>
              <a:rPr lang="en-US" sz="4600" dirty="0" smtClean="0"/>
              <a:t>		Zakat of Trade</a:t>
            </a:r>
          </a:p>
          <a:p>
            <a:pPr marL="609600" indent="-609600" eaLnBrk="1" hangingPunct="1">
              <a:lnSpc>
                <a:spcPct val="90000"/>
              </a:lnSpc>
              <a:buFont typeface="Wingdings" pitchFamily="2" charset="2"/>
              <a:buNone/>
              <a:defRPr/>
            </a:pPr>
            <a:r>
              <a:rPr lang="en-US" sz="4600" dirty="0" smtClean="0"/>
              <a:t>		Livestock</a:t>
            </a:r>
          </a:p>
          <a:p>
            <a:pPr marL="609600" indent="-609600" eaLnBrk="1" hangingPunct="1">
              <a:lnSpc>
                <a:spcPct val="90000"/>
              </a:lnSpc>
              <a:buFont typeface="Wingdings" pitchFamily="2" charset="2"/>
              <a:buNone/>
              <a:defRPr/>
            </a:pPr>
            <a:r>
              <a:rPr lang="en-US" sz="4600" dirty="0" smtClean="0"/>
              <a:t>		Farm Produce</a:t>
            </a:r>
          </a:p>
          <a:p>
            <a:pPr marL="609600" indent="-609600" eaLnBrk="1" hangingPunct="1">
              <a:lnSpc>
                <a:spcPct val="90000"/>
              </a:lnSpc>
              <a:buFont typeface="Wingdings" pitchFamily="2" charset="2"/>
              <a:buAutoNum type="arabicPlain" startAt="2"/>
              <a:defRPr/>
            </a:pPr>
            <a:r>
              <a:rPr lang="en-US" sz="4600" dirty="0" smtClean="0"/>
              <a:t>Non Obligatory</a:t>
            </a:r>
          </a:p>
          <a:p>
            <a:pPr marL="609600" indent="-609600" eaLnBrk="1" hangingPunct="1">
              <a:lnSpc>
                <a:spcPct val="90000"/>
              </a:lnSpc>
              <a:buFont typeface="Wingdings" pitchFamily="2" charset="2"/>
              <a:buNone/>
              <a:defRPr/>
            </a:pPr>
            <a:r>
              <a:rPr lang="en-US" sz="4600" dirty="0" smtClean="0"/>
              <a:t>		Charitable acts</a:t>
            </a:r>
          </a:p>
          <a:p>
            <a:pPr marL="609600" indent="-609600" eaLnBrk="1" hangingPunct="1">
              <a:lnSpc>
                <a:spcPct val="90000"/>
              </a:lnSpc>
              <a:buFont typeface="Wingdings" pitchFamily="2" charset="2"/>
              <a:buNone/>
              <a:defRPr/>
            </a:pPr>
            <a:endParaRPr lang="en-US" sz="4600" dirty="0" smtClean="0"/>
          </a:p>
          <a:p>
            <a:pPr marL="609600" indent="-609600" eaLnBrk="1" hangingPunct="1">
              <a:lnSpc>
                <a:spcPct val="90000"/>
              </a:lnSpc>
              <a:buFont typeface="Wingdings" pitchFamily="2" charset="2"/>
              <a:buNone/>
              <a:defRPr/>
            </a:pPr>
            <a:r>
              <a:rPr lang="en-US" sz="4600" dirty="0" smtClean="0"/>
              <a:t>NB:		</a:t>
            </a:r>
            <a:r>
              <a:rPr lang="en-US" sz="4600" dirty="0" err="1" smtClean="0"/>
              <a:t>Zakatul</a:t>
            </a:r>
            <a:r>
              <a:rPr lang="en-US" sz="4600" dirty="0" smtClean="0"/>
              <a:t> </a:t>
            </a:r>
            <a:r>
              <a:rPr lang="en-US" sz="4600" dirty="0" err="1" smtClean="0"/>
              <a:t>fitr</a:t>
            </a:r>
            <a:endParaRPr lang="en-US" sz="2400" dirty="0" smtClean="0"/>
          </a:p>
          <a:p>
            <a:pPr marL="609600" indent="-609600" eaLnBrk="1" hangingPunct="1">
              <a:lnSpc>
                <a:spcPct val="90000"/>
              </a:lnSpc>
              <a:buFont typeface="Wingdings" pitchFamily="2" charset="2"/>
              <a:buNone/>
              <a:defRPr/>
            </a:pPr>
            <a:r>
              <a:rPr lang="en-US" sz="2400" dirty="0" smtClean="0"/>
              <a:t>		</a:t>
            </a:r>
          </a:p>
          <a:p>
            <a:pPr marL="609600" indent="-609600" eaLnBrk="1" hangingPunct="1">
              <a:lnSpc>
                <a:spcPct val="90000"/>
              </a:lnSpc>
              <a:buFont typeface="Wingdings" pitchFamily="2" charset="2"/>
              <a:buNone/>
              <a:defRPr/>
            </a:pPr>
            <a:r>
              <a:rPr lang="en-US" sz="2400" dirty="0" smtClean="0"/>
              <a:t>		</a:t>
            </a:r>
          </a:p>
          <a:p>
            <a:pPr marL="609600" indent="-609600" eaLnBrk="1" hangingPunct="1">
              <a:lnSpc>
                <a:spcPct val="90000"/>
              </a:lnSpc>
              <a:defRPr/>
            </a:pPr>
            <a:endParaRPr lang="en-US" sz="2400" dirty="0" smtClean="0"/>
          </a:p>
        </p:txBody>
      </p:sp>
      <p:sp>
        <p:nvSpPr>
          <p:cNvPr id="4" name="Date Placeholder 3"/>
          <p:cNvSpPr>
            <a:spLocks noGrp="1"/>
          </p:cNvSpPr>
          <p:nvPr>
            <p:ph type="dt" sz="half" idx="10"/>
          </p:nvPr>
        </p:nvSpPr>
        <p:spPr/>
        <p:txBody>
          <a:bodyPr/>
          <a:lstStyle/>
          <a:p>
            <a:fld id="{13029892-C4C4-4A10-8C9F-D9CF4CB533E5}" type="datetime1">
              <a:rPr lang="en-US" smtClean="0"/>
              <a:pPr/>
              <a:t>20-Apr-18</a:t>
            </a:fld>
            <a:endParaRPr lang="en-US"/>
          </a:p>
        </p:txBody>
      </p:sp>
      <p:sp>
        <p:nvSpPr>
          <p:cNvPr id="5" name="Slide Number Placeholder 4"/>
          <p:cNvSpPr>
            <a:spLocks noGrp="1"/>
          </p:cNvSpPr>
          <p:nvPr>
            <p:ph type="sldNum" sz="quarter" idx="12"/>
          </p:nvPr>
        </p:nvSpPr>
        <p:spPr/>
        <p:txBody>
          <a:bodyPr/>
          <a:lstStyle/>
          <a:p>
            <a:fld id="{BB22BD9E-7BCD-491C-A268-5C404FDEBC42}" type="slidenum">
              <a:rPr lang="en-US" smtClean="0"/>
              <a:pPr/>
              <a:t>7</a:t>
            </a:fld>
            <a:endParaRPr lang="en-US"/>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MODERN CATEGORISATION OF  ZAKAT</a:t>
            </a:r>
            <a:endParaRPr lang="en-US" b="1" dirty="0"/>
          </a:p>
        </p:txBody>
      </p:sp>
      <p:sp>
        <p:nvSpPr>
          <p:cNvPr id="3" name="Content Placeholder 2"/>
          <p:cNvSpPr>
            <a:spLocks noGrp="1"/>
          </p:cNvSpPr>
          <p:nvPr>
            <p:ph idx="1"/>
          </p:nvPr>
        </p:nvSpPr>
        <p:spPr>
          <a:xfrm>
            <a:off x="457200" y="1143000"/>
            <a:ext cx="8229600" cy="4983163"/>
          </a:xfrm>
        </p:spPr>
        <p:txBody>
          <a:bodyPr>
            <a:normAutofit fontScale="92500"/>
          </a:bodyPr>
          <a:lstStyle/>
          <a:p>
            <a:pPr lvl="0"/>
            <a:r>
              <a:rPr lang="en-US" dirty="0" smtClean="0"/>
              <a:t>The Mineral Resources.</a:t>
            </a:r>
          </a:p>
          <a:p>
            <a:pPr lvl="0"/>
            <a:r>
              <a:rPr lang="en-US" dirty="0" smtClean="0"/>
              <a:t>Muslim Commercial Banks and Finance Houses.</a:t>
            </a:r>
          </a:p>
          <a:p>
            <a:pPr lvl="0"/>
            <a:r>
              <a:rPr lang="en-US" dirty="0" smtClean="0"/>
              <a:t>Muslim Owned Manufacturing Companies.</a:t>
            </a:r>
          </a:p>
          <a:p>
            <a:pPr lvl="0"/>
            <a:r>
              <a:rPr lang="en-US" dirty="0" smtClean="0"/>
              <a:t>Salaries (especially senior civil servants and blue chip companies).</a:t>
            </a:r>
          </a:p>
          <a:p>
            <a:pPr lvl="0"/>
            <a:r>
              <a:rPr lang="en-US" dirty="0" smtClean="0"/>
              <a:t>Muslim Institutions.</a:t>
            </a:r>
          </a:p>
          <a:p>
            <a:pPr lvl="0"/>
            <a:r>
              <a:rPr lang="en-US" dirty="0" smtClean="0"/>
              <a:t>Politicians (especially in Nigeria).</a:t>
            </a:r>
          </a:p>
          <a:p>
            <a:r>
              <a:rPr lang="en-US" dirty="0" smtClean="0"/>
              <a:t>Prosperous Traders, Farmers and Artisans within Muslim Community.</a:t>
            </a:r>
            <a:endParaRPr lang="en-US" dirty="0"/>
          </a:p>
        </p:txBody>
      </p:sp>
      <p:sp>
        <p:nvSpPr>
          <p:cNvPr id="4" name="Date Placeholder 3"/>
          <p:cNvSpPr>
            <a:spLocks noGrp="1"/>
          </p:cNvSpPr>
          <p:nvPr>
            <p:ph type="dt" sz="half" idx="10"/>
          </p:nvPr>
        </p:nvSpPr>
        <p:spPr/>
        <p:txBody>
          <a:bodyPr/>
          <a:lstStyle/>
          <a:p>
            <a:fld id="{064471BD-23E1-464D-A167-9543A682458A}" type="datetime1">
              <a:rPr lang="en-US" smtClean="0"/>
              <a:pPr/>
              <a:t>20-Apr-18</a:t>
            </a:fld>
            <a:endParaRPr lang="en-US"/>
          </a:p>
        </p:txBody>
      </p:sp>
      <p:sp>
        <p:nvSpPr>
          <p:cNvPr id="5" name="Slide Number Placeholder 4"/>
          <p:cNvSpPr>
            <a:spLocks noGrp="1"/>
          </p:cNvSpPr>
          <p:nvPr>
            <p:ph type="sldNum" sz="quarter" idx="12"/>
          </p:nvPr>
        </p:nvSpPr>
        <p:spPr/>
        <p:txBody>
          <a:bodyPr/>
          <a:lstStyle/>
          <a:p>
            <a:fld id="{BB22BD9E-7BCD-491C-A268-5C404FDEBC42}" type="slidenum">
              <a:rPr lang="en-US" smtClean="0"/>
              <a:pPr/>
              <a:t>8</a:t>
            </a:fld>
            <a:endParaRPr lang="en-US"/>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715962"/>
          </a:xfrm>
        </p:spPr>
        <p:txBody>
          <a:bodyPr>
            <a:normAutofit fontScale="90000"/>
          </a:bodyPr>
          <a:lstStyle/>
          <a:p>
            <a:pPr eaLnBrk="1" hangingPunct="1">
              <a:defRPr/>
            </a:pPr>
            <a:r>
              <a:rPr lang="en-US" sz="4000" b="1" dirty="0" smtClean="0"/>
              <a:t>Conditions Governing Payment of </a:t>
            </a:r>
            <a:r>
              <a:rPr lang="en-US" sz="4000" b="1" dirty="0" err="1" smtClean="0"/>
              <a:t>Zakat</a:t>
            </a:r>
            <a:endParaRPr lang="en-US" sz="4000" b="1" dirty="0" smtClean="0"/>
          </a:p>
        </p:txBody>
      </p:sp>
      <p:sp>
        <p:nvSpPr>
          <p:cNvPr id="30723" name="Rectangle 3"/>
          <p:cNvSpPr>
            <a:spLocks noGrp="1" noChangeArrowheads="1"/>
          </p:cNvSpPr>
          <p:nvPr>
            <p:ph idx="1"/>
          </p:nvPr>
        </p:nvSpPr>
        <p:spPr>
          <a:xfrm>
            <a:off x="455613" y="914400"/>
            <a:ext cx="8226425" cy="5715001"/>
          </a:xfrm>
        </p:spPr>
        <p:txBody>
          <a:bodyPr>
            <a:normAutofit/>
          </a:bodyPr>
          <a:lstStyle/>
          <a:p>
            <a:pPr marL="533400" indent="-533400" eaLnBrk="1" hangingPunct="1">
              <a:lnSpc>
                <a:spcPct val="80000"/>
              </a:lnSpc>
              <a:defRPr/>
            </a:pPr>
            <a:r>
              <a:rPr lang="en-US" sz="2800" dirty="0" smtClean="0"/>
              <a:t>Must be Muslim</a:t>
            </a:r>
          </a:p>
          <a:p>
            <a:pPr marL="533400" indent="-533400" eaLnBrk="1" hangingPunct="1">
              <a:lnSpc>
                <a:spcPct val="80000"/>
              </a:lnSpc>
              <a:defRPr/>
            </a:pPr>
            <a:r>
              <a:rPr lang="en-US" sz="2800" dirty="0" smtClean="0"/>
              <a:t>He must not be a slave</a:t>
            </a:r>
          </a:p>
          <a:p>
            <a:pPr marL="533400" indent="-533400" eaLnBrk="1" hangingPunct="1">
              <a:lnSpc>
                <a:spcPct val="80000"/>
              </a:lnSpc>
              <a:defRPr/>
            </a:pPr>
            <a:r>
              <a:rPr lang="en-US" sz="2800" dirty="0" smtClean="0"/>
              <a:t>Must be matured and sane </a:t>
            </a:r>
          </a:p>
          <a:p>
            <a:pPr marL="533400" indent="-533400" eaLnBrk="1" hangingPunct="1">
              <a:lnSpc>
                <a:spcPct val="80000"/>
              </a:lnSpc>
              <a:defRPr/>
            </a:pPr>
            <a:r>
              <a:rPr lang="en-US" sz="2800" dirty="0" smtClean="0"/>
              <a:t>The wealth must be </a:t>
            </a:r>
            <a:r>
              <a:rPr lang="en-US" sz="2800" dirty="0" err="1" smtClean="0"/>
              <a:t>Zakatable</a:t>
            </a:r>
            <a:endParaRPr lang="en-US" sz="2800" dirty="0" smtClean="0"/>
          </a:p>
          <a:p>
            <a:pPr marL="533400" indent="-533400" eaLnBrk="1" hangingPunct="1">
              <a:lnSpc>
                <a:spcPct val="80000"/>
              </a:lnSpc>
              <a:defRPr/>
            </a:pPr>
            <a:r>
              <a:rPr lang="en-US" sz="2800" dirty="0" smtClean="0"/>
              <a:t>Income must be </a:t>
            </a:r>
            <a:r>
              <a:rPr lang="en-US" sz="2800" dirty="0" err="1" smtClean="0"/>
              <a:t>Halal</a:t>
            </a:r>
            <a:r>
              <a:rPr lang="en-US" sz="2800" dirty="0" smtClean="0"/>
              <a:t> </a:t>
            </a:r>
          </a:p>
          <a:p>
            <a:pPr marL="533400" indent="-533400" eaLnBrk="1" hangingPunct="1">
              <a:lnSpc>
                <a:spcPct val="80000"/>
              </a:lnSpc>
              <a:defRPr/>
            </a:pPr>
            <a:r>
              <a:rPr lang="en-US" sz="2800" dirty="0" smtClean="0"/>
              <a:t>Must be free of debt</a:t>
            </a:r>
          </a:p>
          <a:p>
            <a:pPr marL="533400" indent="-533400" eaLnBrk="1" hangingPunct="1">
              <a:lnSpc>
                <a:spcPct val="80000"/>
              </a:lnSpc>
              <a:defRPr/>
            </a:pPr>
            <a:r>
              <a:rPr lang="en-US" sz="2800" dirty="0" smtClean="0"/>
              <a:t>Must be an excess after satisfying the </a:t>
            </a:r>
          </a:p>
          <a:p>
            <a:pPr marL="533400" indent="-533400" eaLnBrk="1" hangingPunct="1">
              <a:lnSpc>
                <a:spcPct val="80000"/>
              </a:lnSpc>
              <a:buFont typeface="Wingdings" pitchFamily="2" charset="2"/>
              <a:buNone/>
              <a:defRPr/>
            </a:pPr>
            <a:r>
              <a:rPr lang="en-US" sz="2800" dirty="0" smtClean="0"/>
              <a:t>	personal need of the payer</a:t>
            </a:r>
          </a:p>
          <a:p>
            <a:pPr marL="533400" indent="-533400">
              <a:lnSpc>
                <a:spcPct val="80000"/>
              </a:lnSpc>
              <a:defRPr/>
            </a:pPr>
            <a:r>
              <a:rPr lang="en-US" sz="2600" dirty="0" smtClean="0"/>
              <a:t>Possession of </a:t>
            </a:r>
            <a:r>
              <a:rPr lang="en-US" sz="2600" dirty="0" err="1" smtClean="0"/>
              <a:t>Nisab</a:t>
            </a:r>
            <a:r>
              <a:rPr lang="en-US" sz="2600" dirty="0" smtClean="0"/>
              <a:t>(Required Minimum Amount = 20 </a:t>
            </a:r>
            <a:r>
              <a:rPr lang="en-US" sz="2600" b="1" dirty="0" smtClean="0"/>
              <a:t>Dinar</a:t>
            </a:r>
            <a:r>
              <a:rPr lang="en-US" sz="2600" dirty="0" smtClean="0"/>
              <a:t> = 85g of gold= </a:t>
            </a:r>
            <a:r>
              <a:rPr lang="en-US" sz="2600" b="1" dirty="0" smtClean="0"/>
              <a:t>(</a:t>
            </a:r>
            <a:r>
              <a:rPr lang="en-US" sz="2800" strike="dblStrike" dirty="0" smtClean="0"/>
              <a:t>N</a:t>
            </a:r>
            <a:r>
              <a:rPr lang="en-US" sz="2600" b="1" dirty="0" smtClean="0"/>
              <a:t>1,183,030)</a:t>
            </a:r>
            <a:r>
              <a:rPr lang="en-US" sz="2600" dirty="0" smtClean="0"/>
              <a:t> for 1439 AH</a:t>
            </a:r>
            <a:r>
              <a:rPr lang="en-US" sz="2800" dirty="0" smtClean="0"/>
              <a:t> </a:t>
            </a:r>
          </a:p>
          <a:p>
            <a:pPr marL="533400" indent="-533400" eaLnBrk="1" hangingPunct="1">
              <a:lnSpc>
                <a:spcPct val="80000"/>
              </a:lnSpc>
              <a:defRPr/>
            </a:pPr>
            <a:r>
              <a:rPr lang="en-US" sz="2800" dirty="0" smtClean="0"/>
              <a:t>The wealth must be invest-able</a:t>
            </a:r>
          </a:p>
          <a:p>
            <a:pPr marL="533400" indent="-533400" eaLnBrk="1" hangingPunct="1">
              <a:lnSpc>
                <a:spcPct val="80000"/>
              </a:lnSpc>
              <a:defRPr/>
            </a:pPr>
            <a:r>
              <a:rPr lang="en-US" sz="2800" dirty="0" smtClean="0"/>
              <a:t>Full control over the wealth</a:t>
            </a:r>
          </a:p>
          <a:p>
            <a:pPr marL="533400" indent="-533400" eaLnBrk="1" hangingPunct="1">
              <a:lnSpc>
                <a:spcPct val="80000"/>
              </a:lnSpc>
              <a:defRPr/>
            </a:pPr>
            <a:r>
              <a:rPr lang="en-US" sz="2800" dirty="0" smtClean="0"/>
              <a:t>Duration of a year</a:t>
            </a:r>
          </a:p>
        </p:txBody>
      </p:sp>
      <p:sp>
        <p:nvSpPr>
          <p:cNvPr id="5" name="Date Placeholder 4"/>
          <p:cNvSpPr>
            <a:spLocks noGrp="1"/>
          </p:cNvSpPr>
          <p:nvPr>
            <p:ph type="dt" sz="half" idx="10"/>
          </p:nvPr>
        </p:nvSpPr>
        <p:spPr/>
        <p:txBody>
          <a:bodyPr/>
          <a:lstStyle/>
          <a:p>
            <a:fld id="{4FDC9367-3F53-4595-A76B-697720F47279}" type="datetime1">
              <a:rPr lang="en-US" smtClean="0"/>
              <a:pPr/>
              <a:t>20-Apr-18</a:t>
            </a:fld>
            <a:endParaRPr lang="en-US"/>
          </a:p>
        </p:txBody>
      </p:sp>
      <p:sp>
        <p:nvSpPr>
          <p:cNvPr id="6" name="Slide Number Placeholder 5"/>
          <p:cNvSpPr>
            <a:spLocks noGrp="1"/>
          </p:cNvSpPr>
          <p:nvPr>
            <p:ph type="sldNum" sz="quarter" idx="12"/>
          </p:nvPr>
        </p:nvSpPr>
        <p:spPr/>
        <p:txBody>
          <a:bodyPr/>
          <a:lstStyle/>
          <a:p>
            <a:fld id="{BB22BD9E-7BCD-491C-A268-5C404FDEBC42}" type="slidenum">
              <a:rPr lang="en-US" smtClean="0"/>
              <a:pPr/>
              <a:t>9</a:t>
            </a:fld>
            <a:endParaRPr lang="en-US"/>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1879</TotalTime>
  <Words>2732</Words>
  <Application>Microsoft Office PowerPoint</Application>
  <PresentationFormat>On-screen Show (4:3)</PresentationFormat>
  <Paragraphs>499</Paragraphs>
  <Slides>46</Slides>
  <Notes>22</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   By: USTADH TIRIMIDHI MOHAMMAD JAMIU ZAKAT AND SADAQAT FOUNDATION Suit 10, Tafawa Balewa Square, Lagos. www.zakatandsadaqat.org.ng E-mail: info@zakatandsadaqat.org.ng  Telephone 234- 081 1819 3599   0803 538 2911, 0805 580 4899 </vt:lpstr>
      <vt:lpstr>PREAMBLE</vt:lpstr>
      <vt:lpstr>ZAKAT DEFINITION</vt:lpstr>
      <vt:lpstr>COMPREHENSIVE UNDERSTANDING OF ZAKAT</vt:lpstr>
      <vt:lpstr>COMPREHENSIVE UNDERSTANDING CONTD.</vt:lpstr>
      <vt:lpstr>Slide 6</vt:lpstr>
      <vt:lpstr>TYPES OF ZAKAT</vt:lpstr>
      <vt:lpstr>MODERN CATEGORISATION OF  ZAKAT</vt:lpstr>
      <vt:lpstr>Conditions Governing Payment of Zakat</vt:lpstr>
      <vt:lpstr>Rates of Zakat</vt:lpstr>
      <vt:lpstr>UNDERSTANDING NISAB CALCULATION</vt:lpstr>
      <vt:lpstr>NISAB CALCULATION FOR GOLD</vt:lpstr>
      <vt:lpstr>NISAB CALCULATION FOR SILVER</vt:lpstr>
      <vt:lpstr>CALCULATION CONTD (GOLD)</vt:lpstr>
      <vt:lpstr>CONCLUSION</vt:lpstr>
      <vt:lpstr>Calculating Zakat on Gold</vt:lpstr>
      <vt:lpstr>Calculating Zakat on Gold Contd.</vt:lpstr>
      <vt:lpstr>Slide 18</vt:lpstr>
      <vt:lpstr>Slide 19</vt:lpstr>
      <vt:lpstr>ZAKAT ON MINERAL PRODUCTS</vt:lpstr>
      <vt:lpstr>Zakat on Farm Produce</vt:lpstr>
      <vt:lpstr>Slide 22</vt:lpstr>
      <vt:lpstr>Zakat on Farm Produce Contd.</vt:lpstr>
      <vt:lpstr>Zakat on Fruits </vt:lpstr>
      <vt:lpstr>Zakat on Palm Oil, Honey and Milk</vt:lpstr>
      <vt:lpstr>CALCULATION OF ZAKAT ON PALM OIL</vt:lpstr>
      <vt:lpstr>Zakat on Land and Landed property </vt:lpstr>
      <vt:lpstr>Zakat on Company, Transportation business (vehicles, ships and aero-planes) and Artisans </vt:lpstr>
      <vt:lpstr> ZAKAT OF PRIVATE SCHOOLS </vt:lpstr>
      <vt:lpstr>              ZAKAT OF SALARY EARNERS</vt:lpstr>
      <vt:lpstr>PROFESSIONAL FEE</vt:lpstr>
      <vt:lpstr>Zakat on Contract and Gift  </vt:lpstr>
      <vt:lpstr>Zakat on Rental Business</vt:lpstr>
      <vt:lpstr>Zakat on Stocks(Shares)</vt:lpstr>
      <vt:lpstr>NOTES</vt:lpstr>
      <vt:lpstr>LIMITATIONS ON ZAKAT ITEMS</vt:lpstr>
      <vt:lpstr>CONTINUATION </vt:lpstr>
      <vt:lpstr>Collection</vt:lpstr>
      <vt:lpstr>Distribution</vt:lpstr>
      <vt:lpstr>Zakat Challenges </vt:lpstr>
      <vt:lpstr>ADVICE</vt:lpstr>
      <vt:lpstr>BENEFITS OF ZAKAT</vt:lpstr>
      <vt:lpstr>Conclusion</vt:lpstr>
      <vt:lpstr>Bank Accounts Account name: Zakat and Sadaqat Foundation </vt:lpstr>
      <vt:lpstr>Slide 45</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 ZAKAT AND SADAQAT FOUNDATION Suit 10, Tafawa Balewa Square, Lagos. www.zakatandsadaqat.org.ng E-mail: info@zakatandsadaqat.org.ng  Telephone 234-1-2950 882-3   0803 538 2911, 0805 580 4899</dc:title>
  <dc:creator>Z&amp;S</dc:creator>
  <cp:lastModifiedBy>Zakat</cp:lastModifiedBy>
  <cp:revision>100</cp:revision>
  <dcterms:created xsi:type="dcterms:W3CDTF">2016-04-06T13:59:32Z</dcterms:created>
  <dcterms:modified xsi:type="dcterms:W3CDTF">2018-04-21T00:47:29Z</dcterms:modified>
</cp:coreProperties>
</file>